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716" r:id="rId6"/>
  </p:sldMasterIdLst>
  <p:notesMasterIdLst>
    <p:notesMasterId r:id="rId18"/>
  </p:notesMasterIdLst>
  <p:sldIdLst>
    <p:sldId id="3969" r:id="rId7"/>
    <p:sldId id="3970" r:id="rId8"/>
    <p:sldId id="3977" r:id="rId9"/>
    <p:sldId id="3971" r:id="rId10"/>
    <p:sldId id="3972" r:id="rId11"/>
    <p:sldId id="3973" r:id="rId12"/>
    <p:sldId id="3974" r:id="rId13"/>
    <p:sldId id="3975" r:id="rId14"/>
    <p:sldId id="3976" r:id="rId15"/>
    <p:sldId id="3979" r:id="rId16"/>
    <p:sldId id="3978" r:id="rId1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828">
          <p15:clr>
            <a:srgbClr val="A4A3A4"/>
          </p15:clr>
        </p15:guide>
        <p15:guide id="4" pos="1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ья" initials="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02D"/>
    <a:srgbClr val="000000"/>
    <a:srgbClr val="FFE699"/>
    <a:srgbClr val="4EA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60" autoAdjust="0"/>
    <p:restoredTop sz="63784" autoAdjust="0"/>
  </p:normalViewPr>
  <p:slideViewPr>
    <p:cSldViewPr snapToGrid="0" snapToObjects="1">
      <p:cViewPr varScale="1">
        <p:scale>
          <a:sx n="88" d="100"/>
          <a:sy n="88" d="100"/>
        </p:scale>
        <p:origin x="120" y="522"/>
      </p:cViewPr>
      <p:guideLst>
        <p:guide orient="horz" pos="2160"/>
        <p:guide pos="3840"/>
        <p:guide orient="horz" pos="3828"/>
        <p:guide pos="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636"/>
    </p:cViewPr>
  </p:sorterViewPr>
  <p:notesViewPr>
    <p:cSldViewPr snapToGrid="0" snapToObjects="1"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168C76-EE9C-490A-8734-5D918F71EECD}" type="doc">
      <dgm:prSet loTypeId="urn:microsoft.com/office/officeart/2005/8/layout/vList2" loCatId="list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99BB7BC-F666-4F2B-B95E-8EEEB8FF5158}">
      <dgm:prSet phldrT="[Текст]" custT="1"/>
      <dgm:spPr>
        <a:solidFill>
          <a:srgbClr val="3B802D"/>
        </a:solidFill>
      </dgm:spPr>
      <dgm:t>
        <a:bodyPr/>
        <a:lstStyle/>
        <a:p>
          <a:pPr algn="ctr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ПРЕИМУЩЕСТВА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605C6-532E-4703-BF04-B3B36182E33F}" type="par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830209-A5F7-4132-825C-6A2125E33AE2}" type="sib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AAFC77-0F66-47E4-8C16-E51260A9D9EE}">
      <dgm:prSet phldrT="[Текст]" custT="1"/>
      <dgm:spPr/>
      <dgm:t>
        <a:bodyPr/>
        <a:lstStyle/>
        <a:p>
          <a:pPr marL="3590925" indent="-180975">
            <a:lnSpc>
              <a:spcPct val="90000"/>
            </a:lnSpc>
          </a:pPr>
          <a:r>
            <a:rPr lang="ru-RU" altLang="ru-RU" sz="1200" b="1" kern="1200" spc="-2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Возможность </a:t>
          </a:r>
          <a:r>
            <a:rPr lang="ru-RU" alt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покупки жилья в ипотеку по месту нахождения, не посещая регион расположения приобретаемого жилья </a:t>
          </a:r>
          <a:endParaRPr lang="ru-RU" sz="1200" b="1" kern="1200" spc="-20" dirty="0">
            <a:solidFill>
              <a:schemeClr val="tx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</dgm:t>
    </dgm:pt>
    <dgm:pt modelId="{0DFAABC0-AE52-4A55-B565-5A1C4A01AC2B}" type="parTrans" cxnId="{FFBD3755-7333-4685-AA71-2606C754B570}">
      <dgm:prSet/>
      <dgm:spPr/>
      <dgm:t>
        <a:bodyPr/>
        <a:lstStyle/>
        <a:p>
          <a:endParaRPr lang="ru-RU" sz="1600"/>
        </a:p>
      </dgm:t>
    </dgm:pt>
    <dgm:pt modelId="{D5FA2388-226F-424C-A30F-D498FE7DC55C}" type="sibTrans" cxnId="{FFBD3755-7333-4685-AA71-2606C754B570}">
      <dgm:prSet/>
      <dgm:spPr/>
      <dgm:t>
        <a:bodyPr/>
        <a:lstStyle/>
        <a:p>
          <a:endParaRPr lang="ru-RU" sz="1600"/>
        </a:p>
      </dgm:t>
    </dgm:pt>
    <dgm:pt modelId="{95D162FD-B0EA-4E8D-A3DA-5606F94A9252}">
      <dgm:prSet phldrT="[Текст]" custT="1"/>
      <dgm:spPr/>
      <dgm:t>
        <a:bodyPr/>
        <a:lstStyle/>
        <a:p>
          <a:pPr marL="3590925" indent="-180975">
            <a:lnSpc>
              <a:spcPct val="90000"/>
            </a:lnSpc>
          </a:pP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</dgm:t>
    </dgm:pt>
    <dgm:pt modelId="{419C240D-67B5-4193-949C-A9E3AA6FC449}" type="parTrans" cxnId="{99C881C2-F855-4856-8102-E4E6BD8E7C59}">
      <dgm:prSet/>
      <dgm:spPr/>
      <dgm:t>
        <a:bodyPr/>
        <a:lstStyle/>
        <a:p>
          <a:endParaRPr lang="ru-RU"/>
        </a:p>
      </dgm:t>
    </dgm:pt>
    <dgm:pt modelId="{42241F92-9BB5-40EF-B643-DD6E4CB44B97}" type="sibTrans" cxnId="{99C881C2-F855-4856-8102-E4E6BD8E7C59}">
      <dgm:prSet/>
      <dgm:spPr/>
      <dgm:t>
        <a:bodyPr/>
        <a:lstStyle/>
        <a:p>
          <a:endParaRPr lang="ru-RU"/>
        </a:p>
      </dgm:t>
    </dgm:pt>
    <dgm:pt modelId="{0D0A0E59-4411-4C89-9BCF-99C8A3D75769}" type="pres">
      <dgm:prSet presAssocID="{24168C76-EE9C-490A-8734-5D918F71EE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8F9D90-913E-4E74-998E-F10DB4BEDF79}" type="pres">
      <dgm:prSet presAssocID="{D99BB7BC-F666-4F2B-B95E-8EEEB8FF5158}" presName="parentText" presStyleLbl="node1" presStyleIdx="0" presStyleCnt="1" custScaleY="34993" custLinFactNeighborY="-83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388B4-F9EA-43DE-B602-F5B503E17110}" type="pres">
      <dgm:prSet presAssocID="{D99BB7BC-F666-4F2B-B95E-8EEEB8FF5158}" presName="childText" presStyleLbl="revTx" presStyleIdx="0" presStyleCnt="1" custScaleY="70213" custLinFactNeighborY="-9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BD3755-7333-4685-AA71-2606C754B570}" srcId="{D99BB7BC-F666-4F2B-B95E-8EEEB8FF5158}" destId="{0DAAFC77-0F66-47E4-8C16-E51260A9D9EE}" srcOrd="0" destOrd="0" parTransId="{0DFAABC0-AE52-4A55-B565-5A1C4A01AC2B}" sibTransId="{D5FA2388-226F-424C-A30F-D498FE7DC55C}"/>
    <dgm:cxn modelId="{54672987-2F78-4A68-848F-0255A5FC09DF}" type="presOf" srcId="{95D162FD-B0EA-4E8D-A3DA-5606F94A9252}" destId="{DD9388B4-F9EA-43DE-B602-F5B503E17110}" srcOrd="0" destOrd="1" presId="urn:microsoft.com/office/officeart/2005/8/layout/vList2"/>
    <dgm:cxn modelId="{9482C397-4BF7-49FF-B0CD-9461229B26E6}" type="presOf" srcId="{0DAAFC77-0F66-47E4-8C16-E51260A9D9EE}" destId="{DD9388B4-F9EA-43DE-B602-F5B503E17110}" srcOrd="0" destOrd="0" presId="urn:microsoft.com/office/officeart/2005/8/layout/vList2"/>
    <dgm:cxn modelId="{BB3DFAA4-A700-4533-BE5F-77BF54CE2830}" srcId="{24168C76-EE9C-490A-8734-5D918F71EECD}" destId="{D99BB7BC-F666-4F2B-B95E-8EEEB8FF5158}" srcOrd="0" destOrd="0" parTransId="{7EB605C6-532E-4703-BF04-B3B36182E33F}" sibTransId="{99830209-A5F7-4132-825C-6A2125E33AE2}"/>
    <dgm:cxn modelId="{99C881C2-F855-4856-8102-E4E6BD8E7C59}" srcId="{D99BB7BC-F666-4F2B-B95E-8EEEB8FF5158}" destId="{95D162FD-B0EA-4E8D-A3DA-5606F94A9252}" srcOrd="1" destOrd="0" parTransId="{419C240D-67B5-4193-949C-A9E3AA6FC449}" sibTransId="{42241F92-9BB5-40EF-B643-DD6E4CB44B97}"/>
    <dgm:cxn modelId="{DEB50CA9-D87E-43A4-8D80-893858225070}" type="presOf" srcId="{D99BB7BC-F666-4F2B-B95E-8EEEB8FF5158}" destId="{F18F9D90-913E-4E74-998E-F10DB4BEDF79}" srcOrd="0" destOrd="0" presId="urn:microsoft.com/office/officeart/2005/8/layout/vList2"/>
    <dgm:cxn modelId="{FD5DB34A-3CF7-4417-B634-A30987822647}" type="presOf" srcId="{24168C76-EE9C-490A-8734-5D918F71EECD}" destId="{0D0A0E59-4411-4C89-9BCF-99C8A3D75769}" srcOrd="0" destOrd="0" presId="urn:microsoft.com/office/officeart/2005/8/layout/vList2"/>
    <dgm:cxn modelId="{9C9B4DBE-F917-4304-84A3-6C9F6D04343B}" type="presParOf" srcId="{0D0A0E59-4411-4C89-9BCF-99C8A3D75769}" destId="{F18F9D90-913E-4E74-998E-F10DB4BEDF79}" srcOrd="0" destOrd="0" presId="urn:microsoft.com/office/officeart/2005/8/layout/vList2"/>
    <dgm:cxn modelId="{3891FFC9-0F28-4FFB-B1BD-52495B4AD924}" type="presParOf" srcId="{0D0A0E59-4411-4C89-9BCF-99C8A3D75769}" destId="{DD9388B4-F9EA-43DE-B602-F5B503E1711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168C76-EE9C-490A-8734-5D918F71EECD}" type="doc">
      <dgm:prSet loTypeId="urn:microsoft.com/office/officeart/2005/8/layout/vList2" loCatId="list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99BB7BC-F666-4F2B-B95E-8EEEB8FF5158}">
      <dgm:prSet phldrT="[Текст]" custT="1"/>
      <dgm:spPr>
        <a:solidFill>
          <a:srgbClr val="3B802D"/>
        </a:solidFill>
      </dgm:spPr>
      <dgm:t>
        <a:bodyPr/>
        <a:lstStyle/>
        <a:p>
          <a:pPr algn="l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   ЖИЛЬЕ ДОЛЖНО БЫТЬ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605C6-532E-4703-BF04-B3B36182E33F}" type="par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830209-A5F7-4132-825C-6A2125E33AE2}" type="sib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911BB6-C5FF-4609-B628-5B0BAEE9EAA8}">
      <dgm:prSet phldrT="[Текст]" custT="1"/>
      <dgm:spPr/>
      <dgm:t>
        <a:bodyPr/>
        <a:lstStyle/>
        <a:p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пригодным для постоянного </a:t>
          </a:r>
          <a:b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проживания </a:t>
          </a: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(согласно отчету об оценке</a:t>
          </a:r>
          <a:r>
            <a:rPr lang="ru-RU" sz="1200" b="0" i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)</a:t>
          </a:r>
          <a:endParaRPr lang="ru-RU" sz="1200" b="1" i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0248A2-C5C1-4393-BD7A-A0394F59E8C1}" type="parTrans" cxnId="{69C4CC1D-20FC-40E1-AD49-D54B2A63EBD5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B425A3-2D8F-4D0B-98D1-8E1B35E3C7DE}" type="sibTrans" cxnId="{69C4CC1D-20FC-40E1-AD49-D54B2A63EBD5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AAFC77-0F66-47E4-8C16-E51260A9D9EE}">
      <dgm:prSet phldrT="[Текст]" custT="1"/>
      <dgm:spPr/>
      <dgm:t>
        <a:bodyPr/>
        <a:lstStyle/>
        <a:p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этажность дома не более 5 этажей</a:t>
          </a:r>
          <a:r>
            <a:rPr lang="en-US" sz="1200" b="1" spc="-20" dirty="0" smtClean="0">
              <a:latin typeface="Arial" panose="020B0604020202020204" pitchFamily="34" charset="0"/>
              <a:ea typeface="Proxima Nova" charset="0"/>
            </a:rPr>
            <a:t> </a:t>
          </a:r>
          <a:r>
            <a:rPr lang="en-US" sz="1200" b="1" i="1" spc="-20" dirty="0" smtClean="0">
              <a:solidFill>
                <a:srgbClr val="FF0000"/>
              </a:solidFill>
              <a:latin typeface="Arial" panose="020B0604020202020204" pitchFamily="34" charset="0"/>
              <a:ea typeface="Proxima Nova" charset="0"/>
            </a:rPr>
            <a:t>new!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AABC0-AE52-4A55-B565-5A1C4A01AC2B}" type="parTrans" cxnId="{FFBD3755-7333-4685-AA71-2606C754B570}">
      <dgm:prSet/>
      <dgm:spPr/>
      <dgm:t>
        <a:bodyPr/>
        <a:lstStyle/>
        <a:p>
          <a:endParaRPr lang="ru-RU" sz="1600"/>
        </a:p>
      </dgm:t>
    </dgm:pt>
    <dgm:pt modelId="{D5FA2388-226F-424C-A30F-D498FE7DC55C}" type="sibTrans" cxnId="{FFBD3755-7333-4685-AA71-2606C754B570}">
      <dgm:prSet/>
      <dgm:spPr/>
      <dgm:t>
        <a:bodyPr/>
        <a:lstStyle/>
        <a:p>
          <a:endParaRPr lang="ru-RU" sz="1600"/>
        </a:p>
      </dgm:t>
    </dgm:pt>
    <dgm:pt modelId="{B9A4B013-7964-4934-AA01-9A7A2C0329B5}">
      <dgm:prSet custT="1"/>
      <dgm:spPr/>
      <dgm:t>
        <a:bodyPr/>
        <a:lstStyle/>
        <a:p>
          <a:pPr rtl="0"/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обеспеченным централизованными </a:t>
          </a:r>
          <a:b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или автономными инженерными </a:t>
          </a:r>
          <a:b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системами</a:t>
          </a:r>
          <a:r>
            <a:rPr lang="ru-RU" sz="1200" b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</a:t>
          </a: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(электроснабжение, </a:t>
          </a:r>
          <a:b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водоснабжение, водоотведение, </a:t>
          </a:r>
          <a:b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отопление, газификация</a:t>
          </a:r>
          <a:r>
            <a:rPr lang="ru-RU" sz="1200" b="0" i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</a:t>
          </a:r>
          <a:br>
            <a:rPr lang="ru-RU" sz="1200" b="0" i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(при наличии возможности));</a:t>
          </a:r>
        </a:p>
      </dgm:t>
    </dgm:pt>
    <dgm:pt modelId="{8FA1A05D-FBB7-4B9B-8E5C-51A2592CAE0A}" type="parTrans" cxnId="{FF12A114-D317-4D34-A8A2-0EF8044A9DEB}">
      <dgm:prSet/>
      <dgm:spPr/>
      <dgm:t>
        <a:bodyPr/>
        <a:lstStyle/>
        <a:p>
          <a:endParaRPr lang="ru-RU"/>
        </a:p>
      </dgm:t>
    </dgm:pt>
    <dgm:pt modelId="{1C38947F-718C-4DEB-8F13-8928AF8EADD8}" type="sibTrans" cxnId="{FF12A114-D317-4D34-A8A2-0EF8044A9DEB}">
      <dgm:prSet/>
      <dgm:spPr/>
      <dgm:t>
        <a:bodyPr/>
        <a:lstStyle/>
        <a:p>
          <a:endParaRPr lang="ru-RU"/>
        </a:p>
      </dgm:t>
    </dgm:pt>
    <dgm:pt modelId="{03EC7D5C-89D3-4E03-906F-F3A624B24033}">
      <dgm:prSet custT="1"/>
      <dgm:spPr/>
      <dgm:t>
        <a:bodyPr/>
        <a:lstStyle/>
        <a:p>
          <a:pPr rtl="0"/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не менее размера, равного учетной норме площади жилого помещения в расчете</a:t>
          </a:r>
          <a:r>
            <a:rPr lang="en-US" sz="1200" b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</a:t>
          </a:r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на 1 члена семьи</a:t>
          </a: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, установленной органом местного самоуправления</a:t>
          </a:r>
        </a:p>
      </dgm:t>
    </dgm:pt>
    <dgm:pt modelId="{EFC8EB44-7B08-471F-8E91-BC25D3AF8669}" type="parTrans" cxnId="{0F45B298-650D-49B9-8CD7-719868580426}">
      <dgm:prSet/>
      <dgm:spPr/>
      <dgm:t>
        <a:bodyPr/>
        <a:lstStyle/>
        <a:p>
          <a:endParaRPr lang="ru-RU"/>
        </a:p>
      </dgm:t>
    </dgm:pt>
    <dgm:pt modelId="{983B4E1D-130B-4594-9920-CF73BF473E7B}" type="sibTrans" cxnId="{0F45B298-650D-49B9-8CD7-719868580426}">
      <dgm:prSet/>
      <dgm:spPr/>
      <dgm:t>
        <a:bodyPr/>
        <a:lstStyle/>
        <a:p>
          <a:endParaRPr lang="ru-RU"/>
        </a:p>
      </dgm:t>
    </dgm:pt>
    <dgm:pt modelId="{AF7F52D1-A98A-474E-A2C5-3A973E8390BD}">
      <dgm:prSet custT="1"/>
      <dgm:spPr/>
      <dgm:t>
        <a:bodyPr/>
        <a:lstStyle/>
        <a:p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необходима регистрация заемщика</a:t>
          </a:r>
          <a:r>
            <a:rPr lang="ru-RU" sz="1200" spc="-20" dirty="0" smtClean="0">
              <a:latin typeface="Arial" panose="020B0604020202020204" pitchFamily="34" charset="0"/>
              <a:ea typeface="Proxima Nova" charset="0"/>
            </a:rPr>
            <a:t> в объекте покупки </a:t>
          </a:r>
          <a:r>
            <a:rPr lang="en-US" sz="1200" b="1" i="1" spc="-20" dirty="0" smtClean="0">
              <a:solidFill>
                <a:srgbClr val="FF0000"/>
              </a:solidFill>
              <a:latin typeface="Arial" panose="020B0604020202020204" pitchFamily="34" charset="0"/>
              <a:ea typeface="Proxima Nova" charset="0"/>
            </a:rPr>
            <a:t>new!</a:t>
          </a:r>
          <a:endParaRPr lang="ru-RU" sz="1200" b="1" i="1" spc="-20" dirty="0" smtClean="0">
            <a:solidFill>
              <a:srgbClr val="FF0000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</dgm:t>
    </dgm:pt>
    <dgm:pt modelId="{4A74566A-3CDC-4155-9E26-413822B73055}" type="parTrans" cxnId="{948F3515-0E8D-4C29-9EB8-05DABA81FB9F}">
      <dgm:prSet/>
      <dgm:spPr/>
      <dgm:t>
        <a:bodyPr/>
        <a:lstStyle/>
        <a:p>
          <a:endParaRPr lang="ru-RU"/>
        </a:p>
      </dgm:t>
    </dgm:pt>
    <dgm:pt modelId="{F0852B7C-9FA7-4954-8345-EE8CB18A6622}" type="sibTrans" cxnId="{948F3515-0E8D-4C29-9EB8-05DABA81FB9F}">
      <dgm:prSet/>
      <dgm:spPr/>
      <dgm:t>
        <a:bodyPr/>
        <a:lstStyle/>
        <a:p>
          <a:endParaRPr lang="ru-RU"/>
        </a:p>
      </dgm:t>
    </dgm:pt>
    <dgm:pt modelId="{0D0A0E59-4411-4C89-9BCF-99C8A3D75769}" type="pres">
      <dgm:prSet presAssocID="{24168C76-EE9C-490A-8734-5D918F71EE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8F9D90-913E-4E74-998E-F10DB4BEDF79}" type="pres">
      <dgm:prSet presAssocID="{D99BB7BC-F666-4F2B-B95E-8EEEB8FF5158}" presName="parentText" presStyleLbl="node1" presStyleIdx="0" presStyleCnt="1" custScaleY="463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388B4-F9EA-43DE-B602-F5B503E17110}" type="pres">
      <dgm:prSet presAssocID="{D99BB7BC-F666-4F2B-B95E-8EEEB8FF5158}" presName="childText" presStyleLbl="revTx" presStyleIdx="0" presStyleCnt="1" custScaleY="92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76D576-CDEE-45F5-9928-29CD5B4CB284}" type="presOf" srcId="{24168C76-EE9C-490A-8734-5D918F71EECD}" destId="{0D0A0E59-4411-4C89-9BCF-99C8A3D75769}" srcOrd="0" destOrd="0" presId="urn:microsoft.com/office/officeart/2005/8/layout/vList2"/>
    <dgm:cxn modelId="{BB3DFAA4-A700-4533-BE5F-77BF54CE2830}" srcId="{24168C76-EE9C-490A-8734-5D918F71EECD}" destId="{D99BB7BC-F666-4F2B-B95E-8EEEB8FF5158}" srcOrd="0" destOrd="0" parTransId="{7EB605C6-532E-4703-BF04-B3B36182E33F}" sibTransId="{99830209-A5F7-4132-825C-6A2125E33AE2}"/>
    <dgm:cxn modelId="{941FC1C1-041D-4ED8-8C4E-575F6D1CB21E}" type="presOf" srcId="{67911BB6-C5FF-4609-B628-5B0BAEE9EAA8}" destId="{DD9388B4-F9EA-43DE-B602-F5B503E17110}" srcOrd="0" destOrd="1" presId="urn:microsoft.com/office/officeart/2005/8/layout/vList2"/>
    <dgm:cxn modelId="{69C4CC1D-20FC-40E1-AD49-D54B2A63EBD5}" srcId="{D99BB7BC-F666-4F2B-B95E-8EEEB8FF5158}" destId="{67911BB6-C5FF-4609-B628-5B0BAEE9EAA8}" srcOrd="1" destOrd="0" parTransId="{CD0248A2-C5C1-4393-BD7A-A0394F59E8C1}" sibTransId="{7BB425A3-2D8F-4D0B-98D1-8E1B35E3C7DE}"/>
    <dgm:cxn modelId="{FFBD3755-7333-4685-AA71-2606C754B570}" srcId="{D99BB7BC-F666-4F2B-B95E-8EEEB8FF5158}" destId="{0DAAFC77-0F66-47E4-8C16-E51260A9D9EE}" srcOrd="0" destOrd="0" parTransId="{0DFAABC0-AE52-4A55-B565-5A1C4A01AC2B}" sibTransId="{D5FA2388-226F-424C-A30F-D498FE7DC55C}"/>
    <dgm:cxn modelId="{FF12A114-D317-4D34-A8A2-0EF8044A9DEB}" srcId="{D99BB7BC-F666-4F2B-B95E-8EEEB8FF5158}" destId="{B9A4B013-7964-4934-AA01-9A7A2C0329B5}" srcOrd="2" destOrd="0" parTransId="{8FA1A05D-FBB7-4B9B-8E5C-51A2592CAE0A}" sibTransId="{1C38947F-718C-4DEB-8F13-8928AF8EADD8}"/>
    <dgm:cxn modelId="{0F45B298-650D-49B9-8CD7-719868580426}" srcId="{D99BB7BC-F666-4F2B-B95E-8EEEB8FF5158}" destId="{03EC7D5C-89D3-4E03-906F-F3A624B24033}" srcOrd="3" destOrd="0" parTransId="{EFC8EB44-7B08-471F-8E91-BC25D3AF8669}" sibTransId="{983B4E1D-130B-4594-9920-CF73BF473E7B}"/>
    <dgm:cxn modelId="{8E098F44-80C2-4E5B-960C-451636D01E7F}" type="presOf" srcId="{B9A4B013-7964-4934-AA01-9A7A2C0329B5}" destId="{DD9388B4-F9EA-43DE-B602-F5B503E17110}" srcOrd="0" destOrd="2" presId="urn:microsoft.com/office/officeart/2005/8/layout/vList2"/>
    <dgm:cxn modelId="{05386B42-74E7-46B1-8106-A08D03D7B335}" type="presOf" srcId="{D99BB7BC-F666-4F2B-B95E-8EEEB8FF5158}" destId="{F18F9D90-913E-4E74-998E-F10DB4BEDF79}" srcOrd="0" destOrd="0" presId="urn:microsoft.com/office/officeart/2005/8/layout/vList2"/>
    <dgm:cxn modelId="{1B80FAC3-B6D7-43AE-A941-6C08B43B7905}" type="presOf" srcId="{03EC7D5C-89D3-4E03-906F-F3A624B24033}" destId="{DD9388B4-F9EA-43DE-B602-F5B503E17110}" srcOrd="0" destOrd="3" presId="urn:microsoft.com/office/officeart/2005/8/layout/vList2"/>
    <dgm:cxn modelId="{3DD4F48F-8C2B-4B6C-A28D-BACAB9B421DC}" type="presOf" srcId="{AF7F52D1-A98A-474E-A2C5-3A973E8390BD}" destId="{DD9388B4-F9EA-43DE-B602-F5B503E17110}" srcOrd="0" destOrd="4" presId="urn:microsoft.com/office/officeart/2005/8/layout/vList2"/>
    <dgm:cxn modelId="{F89FF435-C9F9-43EB-9E8E-9AE403A297C5}" type="presOf" srcId="{0DAAFC77-0F66-47E4-8C16-E51260A9D9EE}" destId="{DD9388B4-F9EA-43DE-B602-F5B503E17110}" srcOrd="0" destOrd="0" presId="urn:microsoft.com/office/officeart/2005/8/layout/vList2"/>
    <dgm:cxn modelId="{948F3515-0E8D-4C29-9EB8-05DABA81FB9F}" srcId="{D99BB7BC-F666-4F2B-B95E-8EEEB8FF5158}" destId="{AF7F52D1-A98A-474E-A2C5-3A973E8390BD}" srcOrd="4" destOrd="0" parTransId="{4A74566A-3CDC-4155-9E26-413822B73055}" sibTransId="{F0852B7C-9FA7-4954-8345-EE8CB18A6622}"/>
    <dgm:cxn modelId="{4CC7E163-7342-4A7A-86D9-CFA68B0E0363}" type="presParOf" srcId="{0D0A0E59-4411-4C89-9BCF-99C8A3D75769}" destId="{F18F9D90-913E-4E74-998E-F10DB4BEDF79}" srcOrd="0" destOrd="0" presId="urn:microsoft.com/office/officeart/2005/8/layout/vList2"/>
    <dgm:cxn modelId="{C6A972AA-E1F8-46BA-97E3-4B81543163BD}" type="presParOf" srcId="{0D0A0E59-4411-4C89-9BCF-99C8A3D75769}" destId="{DD9388B4-F9EA-43DE-B602-F5B503E1711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168C76-EE9C-490A-8734-5D918F71EECD}" type="doc">
      <dgm:prSet loTypeId="urn:microsoft.com/office/officeart/2005/8/layout/vList2" loCatId="list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99BB7BC-F666-4F2B-B95E-8EEEB8FF5158}">
      <dgm:prSet phldrT="[Текст]" custT="1"/>
      <dgm:spPr>
        <a:solidFill>
          <a:srgbClr val="3B802D"/>
        </a:solidFill>
      </dgm:spPr>
      <dgm:t>
        <a:bodyPr/>
        <a:lstStyle/>
        <a:p>
          <a:pPr algn="ctr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ТРЕБОВАНИЯ К ЗАЕМЩИКУ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605C6-532E-4703-BF04-B3B36182E33F}" type="par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830209-A5F7-4132-825C-6A2125E33AE2}" type="sib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911BB6-C5FF-4609-B628-5B0BAEE9EAA8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ВОЗРАСТ             </a:t>
          </a: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от 21 до 75 лет 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0248A2-C5C1-4393-BD7A-A0394F59E8C1}" type="parTrans" cxnId="{69C4CC1D-20FC-40E1-AD49-D54B2A63EBD5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B425A3-2D8F-4D0B-98D1-8E1B35E3C7DE}" type="sibTrans" cxnId="{69C4CC1D-20FC-40E1-AD49-D54B2A63EBD5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73B110-A378-477E-A56A-C2481AF0827D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СТАЖ РАБОТЫ   </a:t>
          </a: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3 месяца на последнем          </a:t>
          </a:r>
          <a:b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(текущем) месте работы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82F8AE-2053-4D54-8C73-D6250E15C579}" type="parTrans" cxnId="{87604D2E-BB38-4E25-816A-90B8E0AB70C0}">
      <dgm:prSet/>
      <dgm:spPr/>
      <dgm:t>
        <a:bodyPr/>
        <a:lstStyle/>
        <a:p>
          <a:endParaRPr lang="ru-RU" sz="1600"/>
        </a:p>
      </dgm:t>
    </dgm:pt>
    <dgm:pt modelId="{76C67A7F-ECCF-46C3-8F85-4905BD040551}" type="sibTrans" cxnId="{87604D2E-BB38-4E25-816A-90B8E0AB70C0}">
      <dgm:prSet/>
      <dgm:spPr/>
      <dgm:t>
        <a:bodyPr/>
        <a:lstStyle/>
        <a:p>
          <a:endParaRPr lang="ru-RU" sz="1600"/>
        </a:p>
      </dgm:t>
    </dgm:pt>
    <dgm:pt modelId="{A8D6F138-714E-4EA9-AD98-958CBE36A562}">
      <dgm:prSet phldrT="[Текст]" custT="1"/>
      <dgm:spPr/>
      <dgm:t>
        <a:bodyPr/>
        <a:lstStyle/>
        <a:p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A2F0F6-D4B5-4E8D-BE10-559D25DA108D}" type="parTrans" cxnId="{532AD9CB-3564-4210-9280-00387E283B01}">
      <dgm:prSet/>
      <dgm:spPr/>
      <dgm:t>
        <a:bodyPr/>
        <a:lstStyle/>
        <a:p>
          <a:endParaRPr lang="ru-RU" sz="1600"/>
        </a:p>
      </dgm:t>
    </dgm:pt>
    <dgm:pt modelId="{FC196952-C4B8-4F6C-B660-4F0291FEFB50}" type="sibTrans" cxnId="{532AD9CB-3564-4210-9280-00387E283B01}">
      <dgm:prSet/>
      <dgm:spPr/>
      <dgm:t>
        <a:bodyPr/>
        <a:lstStyle/>
        <a:p>
          <a:endParaRPr lang="ru-RU" sz="1600"/>
        </a:p>
      </dgm:t>
    </dgm:pt>
    <dgm:pt modelId="{B5D39624-9BE7-4719-86A4-C39302B13B6E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СОЗАЕМЩИКИ   </a:t>
          </a: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супруг(а) заемщика (при отсутствии брачного                    </a:t>
          </a:r>
          <a:b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договора</a:t>
          </a:r>
          <a:r>
            <a:rPr lang="en-US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/</a:t>
          </a: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контракта)</a:t>
          </a:r>
          <a:b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</a:t>
          </a: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Для увеличения суммы кредита в качестве </a:t>
          </a:r>
          <a:b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созаемщика можно привлечь до 3-х человек </a:t>
          </a:r>
          <a:b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(не только родственников)</a:t>
          </a:r>
          <a:endParaRPr lang="ru-RU" sz="12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387C94-3C2C-436E-9AE3-54E96DBC9505}" type="parTrans" cxnId="{93F7884B-8024-4425-B33D-E117FC5D0382}">
      <dgm:prSet/>
      <dgm:spPr/>
      <dgm:t>
        <a:bodyPr/>
        <a:lstStyle/>
        <a:p>
          <a:endParaRPr lang="ru-RU" sz="1600"/>
        </a:p>
      </dgm:t>
    </dgm:pt>
    <dgm:pt modelId="{6EA99E6B-51D9-4D3B-B515-886AA9894C8A}" type="sibTrans" cxnId="{93F7884B-8024-4425-B33D-E117FC5D0382}">
      <dgm:prSet/>
      <dgm:spPr/>
      <dgm:t>
        <a:bodyPr/>
        <a:lstStyle/>
        <a:p>
          <a:endParaRPr lang="ru-RU" sz="1600"/>
        </a:p>
      </dgm:t>
    </dgm:pt>
    <dgm:pt modelId="{0DAAFC77-0F66-47E4-8C16-E51260A9D9EE}">
      <dgm:prSet phldrT="[Текст]" custT="1"/>
      <dgm:spPr/>
      <dgm:t>
        <a:bodyPr/>
        <a:lstStyle/>
        <a:p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AABC0-AE52-4A55-B565-5A1C4A01AC2B}" type="parTrans" cxnId="{FFBD3755-7333-4685-AA71-2606C754B570}">
      <dgm:prSet/>
      <dgm:spPr/>
      <dgm:t>
        <a:bodyPr/>
        <a:lstStyle/>
        <a:p>
          <a:endParaRPr lang="ru-RU" sz="1600"/>
        </a:p>
      </dgm:t>
    </dgm:pt>
    <dgm:pt modelId="{D5FA2388-226F-424C-A30F-D498FE7DC55C}" type="sibTrans" cxnId="{FFBD3755-7333-4685-AA71-2606C754B570}">
      <dgm:prSet/>
      <dgm:spPr/>
      <dgm:t>
        <a:bodyPr/>
        <a:lstStyle/>
        <a:p>
          <a:endParaRPr lang="ru-RU" sz="1600"/>
        </a:p>
      </dgm:t>
    </dgm:pt>
    <dgm:pt modelId="{0D0A0E59-4411-4C89-9BCF-99C8A3D75769}" type="pres">
      <dgm:prSet presAssocID="{24168C76-EE9C-490A-8734-5D918F71EE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8F9D90-913E-4E74-998E-F10DB4BEDF79}" type="pres">
      <dgm:prSet presAssocID="{D99BB7BC-F666-4F2B-B95E-8EEEB8FF5158}" presName="parentText" presStyleLbl="node1" presStyleIdx="0" presStyleCnt="1" custScaleY="372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388B4-F9EA-43DE-B602-F5B503E17110}" type="pres">
      <dgm:prSet presAssocID="{D99BB7BC-F666-4F2B-B95E-8EEEB8FF515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F7BF15-7259-4534-84F9-B01322152432}" type="presOf" srcId="{A8D6F138-714E-4EA9-AD98-958CBE36A562}" destId="{DD9388B4-F9EA-43DE-B602-F5B503E17110}" srcOrd="0" destOrd="4" presId="urn:microsoft.com/office/officeart/2005/8/layout/vList2"/>
    <dgm:cxn modelId="{532AD9CB-3564-4210-9280-00387E283B01}" srcId="{D99BB7BC-F666-4F2B-B95E-8EEEB8FF5158}" destId="{A8D6F138-714E-4EA9-AD98-958CBE36A562}" srcOrd="4" destOrd="0" parTransId="{F4A2F0F6-D4B5-4E8D-BE10-559D25DA108D}" sibTransId="{FC196952-C4B8-4F6C-B660-4F0291FEFB50}"/>
    <dgm:cxn modelId="{BB3DFAA4-A700-4533-BE5F-77BF54CE2830}" srcId="{24168C76-EE9C-490A-8734-5D918F71EECD}" destId="{D99BB7BC-F666-4F2B-B95E-8EEEB8FF5158}" srcOrd="0" destOrd="0" parTransId="{7EB605C6-532E-4703-BF04-B3B36182E33F}" sibTransId="{99830209-A5F7-4132-825C-6A2125E33AE2}"/>
    <dgm:cxn modelId="{87604D2E-BB38-4E25-816A-90B8E0AB70C0}" srcId="{D99BB7BC-F666-4F2B-B95E-8EEEB8FF5158}" destId="{E273B110-A378-477E-A56A-C2481AF0827D}" srcOrd="2" destOrd="0" parTransId="{7E82F8AE-2053-4D54-8C73-D6250E15C579}" sibTransId="{76C67A7F-ECCF-46C3-8F85-4905BD040551}"/>
    <dgm:cxn modelId="{69C4CC1D-20FC-40E1-AD49-D54B2A63EBD5}" srcId="{D99BB7BC-F666-4F2B-B95E-8EEEB8FF5158}" destId="{67911BB6-C5FF-4609-B628-5B0BAEE9EAA8}" srcOrd="1" destOrd="0" parTransId="{CD0248A2-C5C1-4393-BD7A-A0394F59E8C1}" sibTransId="{7BB425A3-2D8F-4D0B-98D1-8E1B35E3C7DE}"/>
    <dgm:cxn modelId="{FFBD3755-7333-4685-AA71-2606C754B570}" srcId="{D99BB7BC-F666-4F2B-B95E-8EEEB8FF5158}" destId="{0DAAFC77-0F66-47E4-8C16-E51260A9D9EE}" srcOrd="0" destOrd="0" parTransId="{0DFAABC0-AE52-4A55-B565-5A1C4A01AC2B}" sibTransId="{D5FA2388-226F-424C-A30F-D498FE7DC55C}"/>
    <dgm:cxn modelId="{8F656F14-779E-4178-8A4B-06FE9DDD0379}" type="presOf" srcId="{67911BB6-C5FF-4609-B628-5B0BAEE9EAA8}" destId="{DD9388B4-F9EA-43DE-B602-F5B503E17110}" srcOrd="0" destOrd="1" presId="urn:microsoft.com/office/officeart/2005/8/layout/vList2"/>
    <dgm:cxn modelId="{7FCF2FB9-19AC-47E6-81E6-856404087340}" type="presOf" srcId="{B5D39624-9BE7-4719-86A4-C39302B13B6E}" destId="{DD9388B4-F9EA-43DE-B602-F5B503E17110}" srcOrd="0" destOrd="3" presId="urn:microsoft.com/office/officeart/2005/8/layout/vList2"/>
    <dgm:cxn modelId="{2EE60E50-3211-48F5-A259-FF745A19BAF7}" type="presOf" srcId="{0DAAFC77-0F66-47E4-8C16-E51260A9D9EE}" destId="{DD9388B4-F9EA-43DE-B602-F5B503E17110}" srcOrd="0" destOrd="0" presId="urn:microsoft.com/office/officeart/2005/8/layout/vList2"/>
    <dgm:cxn modelId="{93F7884B-8024-4425-B33D-E117FC5D0382}" srcId="{D99BB7BC-F666-4F2B-B95E-8EEEB8FF5158}" destId="{B5D39624-9BE7-4719-86A4-C39302B13B6E}" srcOrd="3" destOrd="0" parTransId="{34387C94-3C2C-436E-9AE3-54E96DBC9505}" sibTransId="{6EA99E6B-51D9-4D3B-B515-886AA9894C8A}"/>
    <dgm:cxn modelId="{5576E039-A1CB-4895-8150-8790FC8919D5}" type="presOf" srcId="{D99BB7BC-F666-4F2B-B95E-8EEEB8FF5158}" destId="{F18F9D90-913E-4E74-998E-F10DB4BEDF79}" srcOrd="0" destOrd="0" presId="urn:microsoft.com/office/officeart/2005/8/layout/vList2"/>
    <dgm:cxn modelId="{8A4B9EB5-0BFE-4028-B48F-949DF4087D6A}" type="presOf" srcId="{24168C76-EE9C-490A-8734-5D918F71EECD}" destId="{0D0A0E59-4411-4C89-9BCF-99C8A3D75769}" srcOrd="0" destOrd="0" presId="urn:microsoft.com/office/officeart/2005/8/layout/vList2"/>
    <dgm:cxn modelId="{B06DEF6F-EA4A-4637-BBAA-E75F1C644B53}" type="presOf" srcId="{E273B110-A378-477E-A56A-C2481AF0827D}" destId="{DD9388B4-F9EA-43DE-B602-F5B503E17110}" srcOrd="0" destOrd="2" presId="urn:microsoft.com/office/officeart/2005/8/layout/vList2"/>
    <dgm:cxn modelId="{6FBFC041-2BE0-48A4-9CC9-6039115AEB71}" type="presParOf" srcId="{0D0A0E59-4411-4C89-9BCF-99C8A3D75769}" destId="{F18F9D90-913E-4E74-998E-F10DB4BEDF79}" srcOrd="0" destOrd="0" presId="urn:microsoft.com/office/officeart/2005/8/layout/vList2"/>
    <dgm:cxn modelId="{31F9FFBF-78D5-451F-883A-1EA90FF7A3D1}" type="presParOf" srcId="{0D0A0E59-4411-4C89-9BCF-99C8A3D75769}" destId="{DD9388B4-F9EA-43DE-B602-F5B503E1711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168C76-EE9C-490A-8734-5D918F71EECD}" type="doc">
      <dgm:prSet loTypeId="urn:microsoft.com/office/officeart/2005/8/layout/vList2" loCatId="list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99BB7BC-F666-4F2B-B95E-8EEEB8FF5158}">
      <dgm:prSet phldrT="[Текст]" custT="1"/>
      <dgm:spPr>
        <a:solidFill>
          <a:srgbClr val="3B802D"/>
        </a:solidFill>
      </dgm:spPr>
      <dgm:t>
        <a:bodyPr/>
        <a:lstStyle/>
        <a:p>
          <a:pPr algn="ctr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ДОКУМЕНТЫ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605C6-532E-4703-BF04-B3B36182E33F}" type="parTrans" cxnId="{BB3DFAA4-A700-4533-BE5F-77BF54CE2830}">
      <dgm:prSet/>
      <dgm:spPr/>
      <dgm:t>
        <a:bodyPr/>
        <a:lstStyle/>
        <a:p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830209-A5F7-4132-825C-6A2125E33AE2}" type="sibTrans" cxnId="{BB3DFAA4-A700-4533-BE5F-77BF54CE2830}">
      <dgm:prSet/>
      <dgm:spPr/>
      <dgm:t>
        <a:bodyPr/>
        <a:lstStyle/>
        <a:p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AAFC77-0F66-47E4-8C16-E51260A9D9EE}">
      <dgm:prSet phldrT="[Текст]" custT="1"/>
      <dgm:spPr/>
      <dgm:t>
        <a:bodyPr/>
        <a:lstStyle/>
        <a:p>
          <a:pPr marL="447675" indent="-266700">
            <a:lnSpc>
              <a:spcPct val="100000"/>
            </a:lnSpc>
          </a:pP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Заявление-анкета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AABC0-AE52-4A55-B565-5A1C4A01AC2B}" type="parTrans" cxnId="{FFBD3755-7333-4685-AA71-2606C754B570}">
      <dgm:prSet/>
      <dgm:spPr/>
      <dgm:t>
        <a:bodyPr/>
        <a:lstStyle/>
        <a:p>
          <a:endParaRPr lang="ru-RU" sz="1000"/>
        </a:p>
      </dgm:t>
    </dgm:pt>
    <dgm:pt modelId="{D5FA2388-226F-424C-A30F-D498FE7DC55C}" type="sibTrans" cxnId="{FFBD3755-7333-4685-AA71-2606C754B570}">
      <dgm:prSet/>
      <dgm:spPr/>
      <dgm:t>
        <a:bodyPr/>
        <a:lstStyle/>
        <a:p>
          <a:endParaRPr lang="ru-RU" sz="1000"/>
        </a:p>
      </dgm:t>
    </dgm:pt>
    <dgm:pt modelId="{138E2F76-44EE-4778-A4A6-22E7E8F9AAF9}">
      <dgm:prSet custT="1"/>
      <dgm:spPr/>
      <dgm:t>
        <a:bodyPr/>
        <a:lstStyle/>
        <a:p>
          <a:pPr marL="447675" indent="-266700">
            <a:lnSpc>
              <a:spcPct val="100000"/>
            </a:lnSpc>
          </a:pP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Паспорт гражданина РФ </a:t>
          </a:r>
          <a:r>
            <a:rPr lang="ru-RU" sz="1200" spc="-20" dirty="0" smtClean="0">
              <a:latin typeface="Arial" panose="020B0604020202020204" pitchFamily="34" charset="0"/>
              <a:ea typeface="Proxima Nova" charset="0"/>
            </a:rPr>
            <a:t>или документ, его заменяющий </a:t>
          </a:r>
          <a:r>
            <a:rPr lang="ru-RU" sz="1200" i="1" spc="-20" dirty="0" smtClean="0">
              <a:latin typeface="Arial" panose="020B0604020202020204" pitchFamily="34" charset="0"/>
              <a:ea typeface="Proxima Nova" charset="0"/>
            </a:rPr>
            <a:t>(удостоверение личности для лиц, которые проходят военную службу) </a:t>
          </a:r>
          <a:endParaRPr lang="ru-RU" sz="1200" i="1" spc="-20" dirty="0">
            <a:latin typeface="Arial" panose="020B0604020202020204" pitchFamily="34" charset="0"/>
            <a:ea typeface="Proxima Nova" charset="0"/>
          </a:endParaRPr>
        </a:p>
      </dgm:t>
    </dgm:pt>
    <dgm:pt modelId="{AD84ADC2-AA80-45E9-B2D2-97D7F99BECFD}" type="parTrans" cxnId="{F690DE21-5E4F-41BB-919B-4715449DA025}">
      <dgm:prSet/>
      <dgm:spPr/>
      <dgm:t>
        <a:bodyPr/>
        <a:lstStyle/>
        <a:p>
          <a:endParaRPr lang="ru-RU" sz="1000"/>
        </a:p>
      </dgm:t>
    </dgm:pt>
    <dgm:pt modelId="{C682FEFC-A470-48F8-AD32-6686295E500F}" type="sibTrans" cxnId="{F690DE21-5E4F-41BB-919B-4715449DA025}">
      <dgm:prSet/>
      <dgm:spPr/>
      <dgm:t>
        <a:bodyPr/>
        <a:lstStyle/>
        <a:p>
          <a:endParaRPr lang="ru-RU" sz="1000"/>
        </a:p>
      </dgm:t>
    </dgm:pt>
    <dgm:pt modelId="{99F019C1-3199-4A61-9ACC-4062B6765560}">
      <dgm:prSet custT="1"/>
      <dgm:spPr/>
      <dgm:t>
        <a:bodyPr/>
        <a:lstStyle/>
        <a:p>
          <a:pPr marL="447675" indent="-266700">
            <a:lnSpc>
              <a:spcPct val="100000"/>
            </a:lnSpc>
          </a:pP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Для мужчин в возрасте до 27 лет</a:t>
          </a:r>
          <a:r>
            <a:rPr lang="ru-RU" sz="1200" spc="-20" dirty="0" smtClean="0">
              <a:latin typeface="Arial" panose="020B0604020202020204" pitchFamily="34" charset="0"/>
              <a:ea typeface="Proxima Nova" charset="0"/>
            </a:rPr>
            <a:t> (включительно) – </a:t>
          </a: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военный билет </a:t>
          </a:r>
          <a:r>
            <a:rPr lang="ru-RU" sz="1200" spc="-20" dirty="0" smtClean="0">
              <a:latin typeface="Arial" panose="020B0604020202020204" pitchFamily="34" charset="0"/>
              <a:ea typeface="Proxima Nova" charset="0"/>
            </a:rPr>
            <a:t>или удостоверение граждан, подлежащих первичной постановке  на воинский учет (приписное свидетельство) </a:t>
          </a:r>
          <a:endParaRPr lang="ru-RU" sz="1200" spc="-20" dirty="0">
            <a:latin typeface="Arial" panose="020B0604020202020204" pitchFamily="34" charset="0"/>
            <a:ea typeface="Proxima Nova" charset="0"/>
          </a:endParaRPr>
        </a:p>
      </dgm:t>
    </dgm:pt>
    <dgm:pt modelId="{535D84A0-9256-4D8F-8E04-7865D56EFC74}" type="parTrans" cxnId="{AA0F5E0C-10C4-4E2B-8719-042B1CA634C5}">
      <dgm:prSet/>
      <dgm:spPr/>
      <dgm:t>
        <a:bodyPr/>
        <a:lstStyle/>
        <a:p>
          <a:endParaRPr lang="ru-RU" sz="1000"/>
        </a:p>
      </dgm:t>
    </dgm:pt>
    <dgm:pt modelId="{F381B39F-AF97-4C3D-9C51-CA6563EFC78B}" type="sibTrans" cxnId="{AA0F5E0C-10C4-4E2B-8719-042B1CA634C5}">
      <dgm:prSet/>
      <dgm:spPr/>
      <dgm:t>
        <a:bodyPr/>
        <a:lstStyle/>
        <a:p>
          <a:endParaRPr lang="ru-RU" sz="1000"/>
        </a:p>
      </dgm:t>
    </dgm:pt>
    <dgm:pt modelId="{C34EA0FC-4276-499A-9ADF-E8E12AEECC4F}">
      <dgm:prSet custT="1"/>
      <dgm:spPr/>
      <dgm:t>
        <a:bodyPr/>
        <a:lstStyle/>
        <a:p>
          <a:pPr marL="1257300" indent="-266700">
            <a:lnSpc>
              <a:spcPct val="100000"/>
            </a:lnSpc>
          </a:pP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Документы о семейном положении/ наличии детей</a:t>
          </a:r>
          <a:endParaRPr lang="ru-RU" sz="1200" b="1" spc="-20" dirty="0">
            <a:latin typeface="Arial" panose="020B0604020202020204" pitchFamily="34" charset="0"/>
            <a:ea typeface="Proxima Nova" charset="0"/>
          </a:endParaRPr>
        </a:p>
      </dgm:t>
    </dgm:pt>
    <dgm:pt modelId="{4E8D0E58-9E43-4EBF-9983-96FBEF47A7EB}" type="parTrans" cxnId="{F2B0F652-A833-4850-AF26-F8E8D30DFFC7}">
      <dgm:prSet/>
      <dgm:spPr/>
      <dgm:t>
        <a:bodyPr/>
        <a:lstStyle/>
        <a:p>
          <a:endParaRPr lang="ru-RU" sz="1000"/>
        </a:p>
      </dgm:t>
    </dgm:pt>
    <dgm:pt modelId="{9C58CEFF-EFF3-4047-B8C6-98642394727E}" type="sibTrans" cxnId="{F2B0F652-A833-4850-AF26-F8E8D30DFFC7}">
      <dgm:prSet/>
      <dgm:spPr/>
      <dgm:t>
        <a:bodyPr/>
        <a:lstStyle/>
        <a:p>
          <a:endParaRPr lang="ru-RU" sz="1000"/>
        </a:p>
      </dgm:t>
    </dgm:pt>
    <dgm:pt modelId="{72318826-73C1-420E-BB2B-C9E3F3A8DD33}">
      <dgm:prSet custT="1"/>
      <dgm:spPr/>
      <dgm:t>
        <a:bodyPr/>
        <a:lstStyle/>
        <a:p>
          <a:pPr marL="1257300" indent="-266700">
            <a:lnSpc>
              <a:spcPct val="100000"/>
            </a:lnSpc>
          </a:pP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Документы, подтверждающие финансовое состояние и трудовую занятость</a:t>
          </a:r>
          <a:endParaRPr lang="ru-RU" sz="1200" b="1" spc="-20" dirty="0">
            <a:latin typeface="Arial" panose="020B0604020202020204" pitchFamily="34" charset="0"/>
            <a:ea typeface="Proxima Nova" charset="0"/>
          </a:endParaRPr>
        </a:p>
      </dgm:t>
    </dgm:pt>
    <dgm:pt modelId="{7C96B737-92AA-494B-95CD-14A86524F780}" type="parTrans" cxnId="{38BE7AE7-555B-4071-9897-A0E248C6C589}">
      <dgm:prSet/>
      <dgm:spPr/>
      <dgm:t>
        <a:bodyPr/>
        <a:lstStyle/>
        <a:p>
          <a:endParaRPr lang="ru-RU" sz="1000"/>
        </a:p>
      </dgm:t>
    </dgm:pt>
    <dgm:pt modelId="{F4822558-4A1F-4D21-9F35-B6EB0C569DBC}" type="sibTrans" cxnId="{38BE7AE7-555B-4071-9897-A0E248C6C589}">
      <dgm:prSet/>
      <dgm:spPr/>
      <dgm:t>
        <a:bodyPr/>
        <a:lstStyle/>
        <a:p>
          <a:endParaRPr lang="ru-RU" sz="1000"/>
        </a:p>
      </dgm:t>
    </dgm:pt>
    <dgm:pt modelId="{DAE836D3-DAD4-48DF-9879-228493E36BE0}">
      <dgm:prSet custT="1"/>
      <dgm:spPr/>
      <dgm:t>
        <a:bodyPr/>
        <a:lstStyle/>
        <a:p>
          <a:pPr marL="1257300" indent="-266700">
            <a:lnSpc>
              <a:spcPct val="100000"/>
            </a:lnSpc>
          </a:pP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Документы по кредитуемому объекту недвижимости</a:t>
          </a:r>
          <a:endParaRPr lang="ru-RU" sz="1200" b="1" spc="-20" dirty="0">
            <a:latin typeface="Arial" panose="020B0604020202020204" pitchFamily="34" charset="0"/>
            <a:ea typeface="Proxima Nova" charset="0"/>
          </a:endParaRPr>
        </a:p>
      </dgm:t>
    </dgm:pt>
    <dgm:pt modelId="{AC63B02E-24E1-41CE-A2CE-064004675D53}" type="parTrans" cxnId="{DA83C214-D5FE-473E-BA13-B00496061CDA}">
      <dgm:prSet/>
      <dgm:spPr/>
      <dgm:t>
        <a:bodyPr/>
        <a:lstStyle/>
        <a:p>
          <a:endParaRPr lang="ru-RU" sz="1000"/>
        </a:p>
      </dgm:t>
    </dgm:pt>
    <dgm:pt modelId="{82F5C7A5-BD81-49BE-8E72-8289FE803CB7}" type="sibTrans" cxnId="{DA83C214-D5FE-473E-BA13-B00496061CDA}">
      <dgm:prSet/>
      <dgm:spPr/>
      <dgm:t>
        <a:bodyPr/>
        <a:lstStyle/>
        <a:p>
          <a:endParaRPr lang="ru-RU" sz="1000"/>
        </a:p>
      </dgm:t>
    </dgm:pt>
    <dgm:pt modelId="{0D0A0E59-4411-4C89-9BCF-99C8A3D75769}" type="pres">
      <dgm:prSet presAssocID="{24168C76-EE9C-490A-8734-5D918F71EE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8F9D90-913E-4E74-998E-F10DB4BEDF79}" type="pres">
      <dgm:prSet presAssocID="{D99BB7BC-F666-4F2B-B95E-8EEEB8FF5158}" presName="parentText" presStyleLbl="node1" presStyleIdx="0" presStyleCnt="1" custScaleY="37898" custLinFactNeighborY="-39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388B4-F9EA-43DE-B602-F5B503E17110}" type="pres">
      <dgm:prSet presAssocID="{D99BB7BC-F666-4F2B-B95E-8EEEB8FF5158}" presName="childText" presStyleLbl="revTx" presStyleIdx="0" presStyleCnt="1" custScaleY="94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B0F652-A833-4850-AF26-F8E8D30DFFC7}" srcId="{D99BB7BC-F666-4F2B-B95E-8EEEB8FF5158}" destId="{C34EA0FC-4276-499A-9ADF-E8E12AEECC4F}" srcOrd="3" destOrd="0" parTransId="{4E8D0E58-9E43-4EBF-9983-96FBEF47A7EB}" sibTransId="{9C58CEFF-EFF3-4047-B8C6-98642394727E}"/>
    <dgm:cxn modelId="{BB3DFAA4-A700-4533-BE5F-77BF54CE2830}" srcId="{24168C76-EE9C-490A-8734-5D918F71EECD}" destId="{D99BB7BC-F666-4F2B-B95E-8EEEB8FF5158}" srcOrd="0" destOrd="0" parTransId="{7EB605C6-532E-4703-BF04-B3B36182E33F}" sibTransId="{99830209-A5F7-4132-825C-6A2125E33AE2}"/>
    <dgm:cxn modelId="{66C31233-61A4-407F-8D74-DEECDC15BC3B}" type="presOf" srcId="{99F019C1-3199-4A61-9ACC-4062B6765560}" destId="{DD9388B4-F9EA-43DE-B602-F5B503E17110}" srcOrd="0" destOrd="2" presId="urn:microsoft.com/office/officeart/2005/8/layout/vList2"/>
    <dgm:cxn modelId="{1C48D1E2-1590-4369-91D3-3B287B6FBDC9}" type="presOf" srcId="{D99BB7BC-F666-4F2B-B95E-8EEEB8FF5158}" destId="{F18F9D90-913E-4E74-998E-F10DB4BEDF79}" srcOrd="0" destOrd="0" presId="urn:microsoft.com/office/officeart/2005/8/layout/vList2"/>
    <dgm:cxn modelId="{FFBD3755-7333-4685-AA71-2606C754B570}" srcId="{D99BB7BC-F666-4F2B-B95E-8EEEB8FF5158}" destId="{0DAAFC77-0F66-47E4-8C16-E51260A9D9EE}" srcOrd="0" destOrd="0" parTransId="{0DFAABC0-AE52-4A55-B565-5A1C4A01AC2B}" sibTransId="{D5FA2388-226F-424C-A30F-D498FE7DC55C}"/>
    <dgm:cxn modelId="{38BE7AE7-555B-4071-9897-A0E248C6C589}" srcId="{D99BB7BC-F666-4F2B-B95E-8EEEB8FF5158}" destId="{72318826-73C1-420E-BB2B-C9E3F3A8DD33}" srcOrd="4" destOrd="0" parTransId="{7C96B737-92AA-494B-95CD-14A86524F780}" sibTransId="{F4822558-4A1F-4D21-9F35-B6EB0C569DBC}"/>
    <dgm:cxn modelId="{AA0F5E0C-10C4-4E2B-8719-042B1CA634C5}" srcId="{D99BB7BC-F666-4F2B-B95E-8EEEB8FF5158}" destId="{99F019C1-3199-4A61-9ACC-4062B6765560}" srcOrd="2" destOrd="0" parTransId="{535D84A0-9256-4D8F-8E04-7865D56EFC74}" sibTransId="{F381B39F-AF97-4C3D-9C51-CA6563EFC78B}"/>
    <dgm:cxn modelId="{6450FA30-B48A-4D8D-9E16-8D442182E58F}" type="presOf" srcId="{138E2F76-44EE-4778-A4A6-22E7E8F9AAF9}" destId="{DD9388B4-F9EA-43DE-B602-F5B503E17110}" srcOrd="0" destOrd="1" presId="urn:microsoft.com/office/officeart/2005/8/layout/vList2"/>
    <dgm:cxn modelId="{DA83C214-D5FE-473E-BA13-B00496061CDA}" srcId="{D99BB7BC-F666-4F2B-B95E-8EEEB8FF5158}" destId="{DAE836D3-DAD4-48DF-9879-228493E36BE0}" srcOrd="5" destOrd="0" parTransId="{AC63B02E-24E1-41CE-A2CE-064004675D53}" sibTransId="{82F5C7A5-BD81-49BE-8E72-8289FE803CB7}"/>
    <dgm:cxn modelId="{881A9E10-CDDA-4E46-87B3-5CF54722FC67}" type="presOf" srcId="{24168C76-EE9C-490A-8734-5D918F71EECD}" destId="{0D0A0E59-4411-4C89-9BCF-99C8A3D75769}" srcOrd="0" destOrd="0" presId="urn:microsoft.com/office/officeart/2005/8/layout/vList2"/>
    <dgm:cxn modelId="{DC315DDE-205D-4790-B42B-C52D8EE1C603}" type="presOf" srcId="{72318826-73C1-420E-BB2B-C9E3F3A8DD33}" destId="{DD9388B4-F9EA-43DE-B602-F5B503E17110}" srcOrd="0" destOrd="4" presId="urn:microsoft.com/office/officeart/2005/8/layout/vList2"/>
    <dgm:cxn modelId="{F690DE21-5E4F-41BB-919B-4715449DA025}" srcId="{D99BB7BC-F666-4F2B-B95E-8EEEB8FF5158}" destId="{138E2F76-44EE-4778-A4A6-22E7E8F9AAF9}" srcOrd="1" destOrd="0" parTransId="{AD84ADC2-AA80-45E9-B2D2-97D7F99BECFD}" sibTransId="{C682FEFC-A470-48F8-AD32-6686295E500F}"/>
    <dgm:cxn modelId="{9AB45556-40A4-428C-98D7-50AFA847103F}" type="presOf" srcId="{DAE836D3-DAD4-48DF-9879-228493E36BE0}" destId="{DD9388B4-F9EA-43DE-B602-F5B503E17110}" srcOrd="0" destOrd="5" presId="urn:microsoft.com/office/officeart/2005/8/layout/vList2"/>
    <dgm:cxn modelId="{12FA389E-4874-4359-90FA-82994A9D481E}" type="presOf" srcId="{0DAAFC77-0F66-47E4-8C16-E51260A9D9EE}" destId="{DD9388B4-F9EA-43DE-B602-F5B503E17110}" srcOrd="0" destOrd="0" presId="urn:microsoft.com/office/officeart/2005/8/layout/vList2"/>
    <dgm:cxn modelId="{D98411F2-0C56-4E60-BBDC-C5EFC15BC832}" type="presOf" srcId="{C34EA0FC-4276-499A-9ADF-E8E12AEECC4F}" destId="{DD9388B4-F9EA-43DE-B602-F5B503E17110}" srcOrd="0" destOrd="3" presId="urn:microsoft.com/office/officeart/2005/8/layout/vList2"/>
    <dgm:cxn modelId="{C1333C01-3CC0-46CA-B76F-2FA4753D7F71}" type="presParOf" srcId="{0D0A0E59-4411-4C89-9BCF-99C8A3D75769}" destId="{F18F9D90-913E-4E74-998E-F10DB4BEDF79}" srcOrd="0" destOrd="0" presId="urn:microsoft.com/office/officeart/2005/8/layout/vList2"/>
    <dgm:cxn modelId="{D2AA56DF-47D3-47AF-B4DC-BB29EE7302FA}" type="presParOf" srcId="{0D0A0E59-4411-4C89-9BCF-99C8A3D75769}" destId="{DD9388B4-F9EA-43DE-B602-F5B503E1711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F9D90-913E-4E74-998E-F10DB4BEDF79}">
      <dsp:nvSpPr>
        <dsp:cNvPr id="0" name=""/>
        <dsp:cNvSpPr/>
      </dsp:nvSpPr>
      <dsp:spPr>
        <a:xfrm>
          <a:off x="0" y="374144"/>
          <a:ext cx="6799187" cy="418834"/>
        </a:xfrm>
        <a:prstGeom prst="roundRect">
          <a:avLst/>
        </a:prstGeom>
        <a:solidFill>
          <a:srgbClr val="3B802D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ПРЕИМУЩЕСТВА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446" y="394590"/>
        <a:ext cx="6758295" cy="377942"/>
      </dsp:txXfrm>
    </dsp:sp>
    <dsp:sp modelId="{DD9388B4-F9EA-43DE-B602-F5B503E17110}">
      <dsp:nvSpPr>
        <dsp:cNvPr id="0" name=""/>
        <dsp:cNvSpPr/>
      </dsp:nvSpPr>
      <dsp:spPr>
        <a:xfrm>
          <a:off x="0" y="768692"/>
          <a:ext cx="6799187" cy="743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74" tIns="15240" rIns="85344" bIns="15240" numCol="1" spcCol="1270" anchor="t" anchorCtr="0">
          <a:noAutofit/>
        </a:bodyPr>
        <a:lstStyle/>
        <a:p>
          <a:pPr marL="3590925" lvl="1" indent="-180975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1200" b="1" kern="1200" spc="-2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Возможность </a:t>
          </a:r>
          <a:r>
            <a:rPr lang="ru-RU" alt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покупки жилья в ипотеку по месту нахождения, не посещая регион расположения приобретаемого жилья </a:t>
          </a:r>
          <a:endParaRPr lang="ru-RU" sz="1200" b="1" kern="1200" spc="-20" dirty="0">
            <a:solidFill>
              <a:schemeClr val="tx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  <a:p>
          <a:pPr marL="3590925" lvl="1" indent="-180975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</dsp:txBody>
      <dsp:txXfrm>
        <a:off x="0" y="768692"/>
        <a:ext cx="6799187" cy="743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F9D90-913E-4E74-998E-F10DB4BEDF79}">
      <dsp:nvSpPr>
        <dsp:cNvPr id="0" name=""/>
        <dsp:cNvSpPr/>
      </dsp:nvSpPr>
      <dsp:spPr>
        <a:xfrm>
          <a:off x="0" y="271990"/>
          <a:ext cx="5256583" cy="554205"/>
        </a:xfrm>
        <a:prstGeom prst="roundRect">
          <a:avLst/>
        </a:prstGeom>
        <a:solidFill>
          <a:srgbClr val="3B802D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ЖИЛЬЕ ДОЛЖНО БЫТЬ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054" y="299044"/>
        <a:ext cx="5202475" cy="500097"/>
      </dsp:txXfrm>
    </dsp:sp>
    <dsp:sp modelId="{DD9388B4-F9EA-43DE-B602-F5B503E17110}">
      <dsp:nvSpPr>
        <dsp:cNvPr id="0" name=""/>
        <dsp:cNvSpPr/>
      </dsp:nvSpPr>
      <dsp:spPr>
        <a:xfrm>
          <a:off x="0" y="826195"/>
          <a:ext cx="5256583" cy="2070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97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этажность дома не более 5 этажей</a:t>
          </a:r>
          <a:r>
            <a:rPr lang="en-US" sz="1200" b="1" kern="1200" spc="-20" dirty="0" smtClean="0">
              <a:latin typeface="Arial" panose="020B0604020202020204" pitchFamily="34" charset="0"/>
              <a:ea typeface="Proxima Nova" charset="0"/>
            </a:rPr>
            <a:t> </a:t>
          </a:r>
          <a:r>
            <a:rPr lang="en-US" sz="1200" b="1" i="1" kern="1200" spc="-20" dirty="0" smtClean="0">
              <a:solidFill>
                <a:srgbClr val="FF0000"/>
              </a:solidFill>
              <a:latin typeface="Arial" panose="020B0604020202020204" pitchFamily="34" charset="0"/>
              <a:ea typeface="Proxima Nova" charset="0"/>
            </a:rPr>
            <a:t>new!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пригодным для постоянного </a:t>
          </a:r>
          <a:b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проживания </a:t>
          </a: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(согласно отчету об оценке</a:t>
          </a:r>
          <a:r>
            <a:rPr lang="ru-RU" sz="1200" b="0" i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)</a:t>
          </a:r>
          <a:endParaRPr lang="ru-RU" sz="1200" b="1" i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обеспеченным централизованными </a:t>
          </a:r>
          <a:b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или автономными инженерными </a:t>
          </a:r>
          <a:b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системами</a:t>
          </a:r>
          <a:r>
            <a:rPr lang="ru-RU" sz="1200" b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</a:t>
          </a: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(электроснабжение, </a:t>
          </a:r>
          <a:b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водоснабжение, водоотведение, </a:t>
          </a:r>
          <a:b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отопление, газификация</a:t>
          </a:r>
          <a:r>
            <a:rPr lang="ru-RU" sz="1200" b="0" i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</a:t>
          </a:r>
          <a:br>
            <a:rPr lang="ru-RU" sz="1200" b="0" i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(при наличии возможности));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не менее размера, равного учетной норме площади жилого помещения в расчете</a:t>
          </a:r>
          <a:r>
            <a:rPr lang="en-US" sz="1200" b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</a:t>
          </a: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на 1 члена семьи</a:t>
          </a: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, установленной органом местного самоуправления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необходима регистрация заемщика</a:t>
          </a:r>
          <a:r>
            <a:rPr lang="ru-RU" sz="1200" kern="1200" spc="-20" dirty="0" smtClean="0">
              <a:latin typeface="Arial" panose="020B0604020202020204" pitchFamily="34" charset="0"/>
              <a:ea typeface="Proxima Nova" charset="0"/>
            </a:rPr>
            <a:t> в объекте покупки </a:t>
          </a:r>
          <a:r>
            <a:rPr lang="en-US" sz="1200" b="1" i="1" kern="1200" spc="-20" dirty="0" smtClean="0">
              <a:solidFill>
                <a:srgbClr val="FF0000"/>
              </a:solidFill>
              <a:latin typeface="Arial" panose="020B0604020202020204" pitchFamily="34" charset="0"/>
              <a:ea typeface="Proxima Nova" charset="0"/>
            </a:rPr>
            <a:t>new!</a:t>
          </a:r>
          <a:endParaRPr lang="ru-RU" sz="1200" b="1" i="1" kern="1200" spc="-20" dirty="0" smtClean="0">
            <a:solidFill>
              <a:srgbClr val="FF0000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</dsp:txBody>
      <dsp:txXfrm>
        <a:off x="0" y="826195"/>
        <a:ext cx="5256583" cy="20701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F9D90-913E-4E74-998E-F10DB4BEDF79}">
      <dsp:nvSpPr>
        <dsp:cNvPr id="0" name=""/>
        <dsp:cNvSpPr/>
      </dsp:nvSpPr>
      <dsp:spPr>
        <a:xfrm>
          <a:off x="0" y="123059"/>
          <a:ext cx="5256586" cy="453002"/>
        </a:xfrm>
        <a:prstGeom prst="roundRect">
          <a:avLst/>
        </a:prstGeom>
        <a:solidFill>
          <a:srgbClr val="3B802D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ТРЕБОВАНИЯ К ЗАЕМЩИКУ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114" y="145173"/>
        <a:ext cx="5212358" cy="408774"/>
      </dsp:txXfrm>
    </dsp:sp>
    <dsp:sp modelId="{DD9388B4-F9EA-43DE-B602-F5B503E17110}">
      <dsp:nvSpPr>
        <dsp:cNvPr id="0" name=""/>
        <dsp:cNvSpPr/>
      </dsp:nvSpPr>
      <dsp:spPr>
        <a:xfrm>
          <a:off x="0" y="576062"/>
          <a:ext cx="5256586" cy="1749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97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ВОЗРАСТ             </a:t>
          </a: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от 21 до 75 лет 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СТАЖ РАБОТЫ   </a:t>
          </a: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3 месяца на последнем          </a:t>
          </a:r>
          <a:b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(текущем) месте работы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СОЗАЕМЩИКИ   </a:t>
          </a: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супруг(а) заемщика (при отсутствии брачного                    </a:t>
          </a:r>
          <a:b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договора</a:t>
          </a:r>
          <a:r>
            <a:rPr lang="en-US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/</a:t>
          </a: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контракта)</a:t>
          </a:r>
          <a:b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</a:t>
          </a: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Для увеличения суммы кредита в качестве </a:t>
          </a:r>
          <a:b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созаемщика можно привлечь до 3-х человек </a:t>
          </a:r>
          <a:b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(не только родственников)</a:t>
          </a:r>
          <a:endParaRPr lang="ru-RU" sz="12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76062"/>
        <a:ext cx="5256586" cy="17491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F9D90-913E-4E74-998E-F10DB4BEDF79}">
      <dsp:nvSpPr>
        <dsp:cNvPr id="0" name=""/>
        <dsp:cNvSpPr/>
      </dsp:nvSpPr>
      <dsp:spPr>
        <a:xfrm>
          <a:off x="0" y="0"/>
          <a:ext cx="5256585" cy="453604"/>
        </a:xfrm>
        <a:prstGeom prst="roundRect">
          <a:avLst/>
        </a:prstGeom>
        <a:solidFill>
          <a:srgbClr val="3B802D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ДОКУМЕНТЫ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143" y="22143"/>
        <a:ext cx="5212299" cy="409318"/>
      </dsp:txXfrm>
    </dsp:sp>
    <dsp:sp modelId="{DD9388B4-F9EA-43DE-B602-F5B503E17110}">
      <dsp:nvSpPr>
        <dsp:cNvPr id="0" name=""/>
        <dsp:cNvSpPr/>
      </dsp:nvSpPr>
      <dsp:spPr>
        <a:xfrm>
          <a:off x="0" y="482041"/>
          <a:ext cx="5256585" cy="2369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97" tIns="15240" rIns="85344" bIns="15240" numCol="1" spcCol="1270" anchor="t" anchorCtr="0">
          <a:noAutofit/>
        </a:bodyPr>
        <a:lstStyle/>
        <a:p>
          <a:pPr marL="447675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Заявление-анкета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447675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Паспорт гражданина РФ </a:t>
          </a:r>
          <a:r>
            <a:rPr lang="ru-RU" sz="1200" kern="1200" spc="-20" dirty="0" smtClean="0">
              <a:latin typeface="Arial" panose="020B0604020202020204" pitchFamily="34" charset="0"/>
              <a:ea typeface="Proxima Nova" charset="0"/>
            </a:rPr>
            <a:t>или документ, его заменяющий </a:t>
          </a:r>
          <a:r>
            <a:rPr lang="ru-RU" sz="1200" i="1" kern="1200" spc="-20" dirty="0" smtClean="0">
              <a:latin typeface="Arial" panose="020B0604020202020204" pitchFamily="34" charset="0"/>
              <a:ea typeface="Proxima Nova" charset="0"/>
            </a:rPr>
            <a:t>(удостоверение личности для лиц, которые проходят военную службу) </a:t>
          </a:r>
          <a:endParaRPr lang="ru-RU" sz="1200" i="1" kern="1200" spc="-20" dirty="0">
            <a:latin typeface="Arial" panose="020B0604020202020204" pitchFamily="34" charset="0"/>
            <a:ea typeface="Proxima Nova" charset="0"/>
          </a:endParaRPr>
        </a:p>
        <a:p>
          <a:pPr marL="447675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Для мужчин в возрасте до 27 лет</a:t>
          </a:r>
          <a:r>
            <a:rPr lang="ru-RU" sz="1200" kern="1200" spc="-20" dirty="0" smtClean="0">
              <a:latin typeface="Arial" panose="020B0604020202020204" pitchFamily="34" charset="0"/>
              <a:ea typeface="Proxima Nova" charset="0"/>
            </a:rPr>
            <a:t> (включительно) – </a:t>
          </a: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военный билет </a:t>
          </a:r>
          <a:r>
            <a:rPr lang="ru-RU" sz="1200" kern="1200" spc="-20" dirty="0" smtClean="0">
              <a:latin typeface="Arial" panose="020B0604020202020204" pitchFamily="34" charset="0"/>
              <a:ea typeface="Proxima Nova" charset="0"/>
            </a:rPr>
            <a:t>или удостоверение граждан, подлежащих первичной постановке  на воинский учет (приписное свидетельство) </a:t>
          </a:r>
          <a:endParaRPr lang="ru-RU" sz="1200" kern="1200" spc="-20" dirty="0">
            <a:latin typeface="Arial" panose="020B0604020202020204" pitchFamily="34" charset="0"/>
            <a:ea typeface="Proxima Nova" charset="0"/>
          </a:endParaRPr>
        </a:p>
        <a:p>
          <a:pPr marL="1257300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Документы о семейном положении/ наличии детей</a:t>
          </a:r>
          <a:endParaRPr lang="ru-RU" sz="1200" b="1" kern="1200" spc="-20" dirty="0">
            <a:latin typeface="Arial" panose="020B0604020202020204" pitchFamily="34" charset="0"/>
            <a:ea typeface="Proxima Nova" charset="0"/>
          </a:endParaRPr>
        </a:p>
        <a:p>
          <a:pPr marL="1257300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Документы, подтверждающие финансовое состояние и трудовую занятость</a:t>
          </a:r>
          <a:endParaRPr lang="ru-RU" sz="1200" b="1" kern="1200" spc="-20" dirty="0">
            <a:latin typeface="Arial" panose="020B0604020202020204" pitchFamily="34" charset="0"/>
            <a:ea typeface="Proxima Nova" charset="0"/>
          </a:endParaRPr>
        </a:p>
        <a:p>
          <a:pPr marL="1257300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Документы по кредитуемому объекту недвижимости</a:t>
          </a:r>
          <a:endParaRPr lang="ru-RU" sz="1200" b="1" kern="1200" spc="-20" dirty="0">
            <a:latin typeface="Arial" panose="020B0604020202020204" pitchFamily="34" charset="0"/>
            <a:ea typeface="Proxima Nova" charset="0"/>
          </a:endParaRPr>
        </a:p>
      </dsp:txBody>
      <dsp:txXfrm>
        <a:off x="0" y="482041"/>
        <a:ext cx="5256585" cy="2369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50764-9D86-964A-80FC-38782562159D}" type="datetimeFigureOut">
              <a:rPr lang="ru-RU" smtClean="0"/>
              <a:t>08.02.2021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5FBB0-32B5-354E-A96B-3A0F851314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04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994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241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591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B9E4B-B2BD-4774-B7F3-22DCC33D7869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62863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383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07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567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85FBB0-32B5-354E-A96B-3A0F851314A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008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827CD-D4AA-5842-A5CC-C69CF4BAD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BCB81F-BC81-9246-8CCB-4560A8201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3F79E5-32BB-5F40-A60C-1B9D43FD6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4324" y="63436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C5BE0B-F8A4-8845-B422-1635F6212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175ED9-9403-5248-A15C-A09A4A488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fld id="{64414F61-4B9E-BA46-80BF-6246ACF1E5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739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0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65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8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139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61639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53383" y="1475047"/>
            <a:ext cx="8638617" cy="184499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3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>
            <a:extLst>
              <a:ext uri="{FF2B5EF4-FFF2-40B4-BE49-F238E27FC236}">
                <a16:creationId xmlns:a16="http://schemas.microsoft.com/office/drawing/2014/main" id="{8B040A85-7553-4B59-B2BA-402B2B3366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76508"/>
            <a:ext cx="12192000" cy="24714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2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399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474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6214129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0041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7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8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ABDDF-8589-8F4B-BCAD-294C455E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365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D7D0C-476D-B244-AAF2-071BE18C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4" y="1971675"/>
            <a:ext cx="11039475" cy="43513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8BFF72-1AFD-9045-872E-BFD3C954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6724" y="64801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912ACB-D768-DC43-B55F-660C4BDB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0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Montserra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D3258-6CE4-8F43-BA54-120A66F3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2076" y="6492875"/>
            <a:ext cx="2743200" cy="365125"/>
          </a:xfrm>
        </p:spPr>
        <p:txBody>
          <a:bodyPr/>
          <a:lstStyle>
            <a:lvl1pPr>
              <a:defRPr sz="800"/>
            </a:lvl1pPr>
          </a:lstStyle>
          <a:p>
            <a:fld id="{64414F61-4B9E-BA46-80BF-6246ACF1E5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361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posición de imagen 24"/>
          <p:cNvSpPr>
            <a:spLocks noGrp="1"/>
          </p:cNvSpPr>
          <p:nvPr>
            <p:ph type="pic" sz="quarter" idx="18"/>
          </p:nvPr>
        </p:nvSpPr>
        <p:spPr>
          <a:xfrm>
            <a:off x="2" y="0"/>
            <a:ext cx="5455302" cy="6051412"/>
          </a:xfrm>
          <a:custGeom>
            <a:avLst/>
            <a:gdLst>
              <a:gd name="connsiteX0" fmla="*/ 0 w 10911315"/>
              <a:gd name="connsiteY0" fmla="*/ 7028354 h 12104226"/>
              <a:gd name="connsiteX1" fmla="*/ 4129590 w 10911315"/>
              <a:gd name="connsiteY1" fmla="*/ 10438149 h 12104226"/>
              <a:gd name="connsiteX2" fmla="*/ 4391838 w 10911315"/>
              <a:gd name="connsiteY2" fmla="*/ 11816969 h 12104226"/>
              <a:gd name="connsiteX3" fmla="*/ 2988303 w 10911315"/>
              <a:gd name="connsiteY3" fmla="*/ 11820355 h 12104226"/>
              <a:gd name="connsiteX4" fmla="*/ 0 w 10911315"/>
              <a:gd name="connsiteY4" fmla="*/ 9352919 h 12104226"/>
              <a:gd name="connsiteX5" fmla="*/ 0 w 10911315"/>
              <a:gd name="connsiteY5" fmla="*/ 4504037 h 12104226"/>
              <a:gd name="connsiteX6" fmla="*/ 6651775 w 10911315"/>
              <a:gd name="connsiteY6" fmla="*/ 9996393 h 12104226"/>
              <a:gd name="connsiteX7" fmla="*/ 6875522 w 10911315"/>
              <a:gd name="connsiteY7" fmla="*/ 11172790 h 12104226"/>
              <a:gd name="connsiteX8" fmla="*/ 6875521 w 10911315"/>
              <a:gd name="connsiteY8" fmla="*/ 11172789 h 12104226"/>
              <a:gd name="connsiteX9" fmla="*/ 5678039 w 10911315"/>
              <a:gd name="connsiteY9" fmla="*/ 11175680 h 12104226"/>
              <a:gd name="connsiteX10" fmla="*/ 0 w 10911315"/>
              <a:gd name="connsiteY10" fmla="*/ 6487334 h 12104226"/>
              <a:gd name="connsiteX11" fmla="*/ 0 w 10911315"/>
              <a:gd name="connsiteY11" fmla="*/ 1848858 h 12104226"/>
              <a:gd name="connsiteX12" fmla="*/ 6763417 w 10911315"/>
              <a:gd name="connsiteY12" fmla="*/ 7433397 h 12104226"/>
              <a:gd name="connsiteX13" fmla="*/ 7005395 w 10911315"/>
              <a:gd name="connsiteY13" fmla="*/ 8705648 h 12104226"/>
              <a:gd name="connsiteX14" fmla="*/ 5710339 w 10911315"/>
              <a:gd name="connsiteY14" fmla="*/ 8708774 h 12104226"/>
              <a:gd name="connsiteX15" fmla="*/ 0 w 10911315"/>
              <a:gd name="connsiteY15" fmla="*/ 3993758 h 12104226"/>
              <a:gd name="connsiteX16" fmla="*/ 5333649 w 10911315"/>
              <a:gd name="connsiteY16" fmla="*/ 0 h 12104226"/>
              <a:gd name="connsiteX17" fmla="*/ 8020160 w 10911315"/>
              <a:gd name="connsiteY17" fmla="*/ 0 h 12104226"/>
              <a:gd name="connsiteX18" fmla="*/ 10219609 w 10911315"/>
              <a:gd name="connsiteY18" fmla="*/ 1803768 h 12104226"/>
              <a:gd name="connsiteX19" fmla="*/ 10341705 w 10911315"/>
              <a:gd name="connsiteY19" fmla="*/ 3039039 h 12104226"/>
              <a:gd name="connsiteX20" fmla="*/ 9106434 w 10911315"/>
              <a:gd name="connsiteY20" fmla="*/ 3161135 h 12104226"/>
              <a:gd name="connsiteX21" fmla="*/ 5522312 w 10911315"/>
              <a:gd name="connsiteY21" fmla="*/ 221798 h 12104226"/>
              <a:gd name="connsiteX22" fmla="*/ 5396841 w 10911315"/>
              <a:gd name="connsiteY22" fmla="*/ 95838 h 12104226"/>
              <a:gd name="connsiteX23" fmla="*/ 1878304 w 10911315"/>
              <a:gd name="connsiteY23" fmla="*/ 0 h 12104226"/>
              <a:gd name="connsiteX24" fmla="*/ 4414154 w 10911315"/>
              <a:gd name="connsiteY24" fmla="*/ 0 h 12104226"/>
              <a:gd name="connsiteX25" fmla="*/ 10515820 w 10911315"/>
              <a:gd name="connsiteY25" fmla="*/ 5038134 h 12104226"/>
              <a:gd name="connsiteX26" fmla="*/ 10752036 w 10911315"/>
              <a:gd name="connsiteY26" fmla="*/ 6280101 h 12104226"/>
              <a:gd name="connsiteX27" fmla="*/ 9487809 w 10911315"/>
              <a:gd name="connsiteY27" fmla="*/ 6283152 h 12104226"/>
              <a:gd name="connsiteX28" fmla="*/ 0 w 10911315"/>
              <a:gd name="connsiteY28" fmla="*/ 0 h 12104226"/>
              <a:gd name="connsiteX29" fmla="*/ 986026 w 10911315"/>
              <a:gd name="connsiteY29" fmla="*/ 0 h 12104226"/>
              <a:gd name="connsiteX30" fmla="*/ 9456236 w 10911315"/>
              <a:gd name="connsiteY30" fmla="*/ 6993835 h 12104226"/>
              <a:gd name="connsiteX31" fmla="*/ 9692454 w 10911315"/>
              <a:gd name="connsiteY31" fmla="*/ 8235803 h 12104226"/>
              <a:gd name="connsiteX32" fmla="*/ 8428226 w 10911315"/>
              <a:gd name="connsiteY32" fmla="*/ 8238855 h 12104226"/>
              <a:gd name="connsiteX33" fmla="*/ 0 w 10911315"/>
              <a:gd name="connsiteY33" fmla="*/ 1279686 h 1210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911315" h="12104226">
                <a:moveTo>
                  <a:pt x="0" y="7028354"/>
                </a:moveTo>
                <a:lnTo>
                  <a:pt x="4129590" y="10438149"/>
                </a:lnTo>
                <a:cubicBezTo>
                  <a:pt x="4589583" y="10817964"/>
                  <a:pt x="4706995" y="11435281"/>
                  <a:pt x="4391838" y="11816969"/>
                </a:cubicBezTo>
                <a:cubicBezTo>
                  <a:pt x="4076680" y="12198653"/>
                  <a:pt x="3448297" y="12200169"/>
                  <a:pt x="2988303" y="11820355"/>
                </a:cubicBezTo>
                <a:lnTo>
                  <a:pt x="0" y="9352919"/>
                </a:lnTo>
                <a:close/>
                <a:moveTo>
                  <a:pt x="0" y="4504037"/>
                </a:moveTo>
                <a:lnTo>
                  <a:pt x="6651775" y="9996393"/>
                </a:lnTo>
                <a:cubicBezTo>
                  <a:pt x="7044234" y="10320447"/>
                  <a:pt x="7144411" y="10847138"/>
                  <a:pt x="6875522" y="11172790"/>
                </a:cubicBezTo>
                <a:lnTo>
                  <a:pt x="6875521" y="11172789"/>
                </a:lnTo>
                <a:cubicBezTo>
                  <a:pt x="6606630" y="11498439"/>
                  <a:pt x="6070499" y="11499733"/>
                  <a:pt x="5678039" y="11175680"/>
                </a:cubicBezTo>
                <a:lnTo>
                  <a:pt x="0" y="6487334"/>
                </a:lnTo>
                <a:close/>
                <a:moveTo>
                  <a:pt x="0" y="1848858"/>
                </a:moveTo>
                <a:lnTo>
                  <a:pt x="6763417" y="7433397"/>
                </a:lnTo>
                <a:cubicBezTo>
                  <a:pt x="7187856" y="7783855"/>
                  <a:pt x="7296193" y="8353461"/>
                  <a:pt x="7005395" y="8705648"/>
                </a:cubicBezTo>
                <a:cubicBezTo>
                  <a:pt x="6714595" y="9057833"/>
                  <a:pt x="6134779" y="9059233"/>
                  <a:pt x="5710339" y="8708774"/>
                </a:cubicBezTo>
                <a:lnTo>
                  <a:pt x="0" y="3993758"/>
                </a:lnTo>
                <a:close/>
                <a:moveTo>
                  <a:pt x="5333649" y="0"/>
                </a:moveTo>
                <a:lnTo>
                  <a:pt x="8020160" y="0"/>
                </a:lnTo>
                <a:lnTo>
                  <a:pt x="10219609" y="1803768"/>
                </a:lnTo>
                <a:cubicBezTo>
                  <a:pt x="10594436" y="2111163"/>
                  <a:pt x="10649100" y="2664213"/>
                  <a:pt x="10341705" y="3039039"/>
                </a:cubicBezTo>
                <a:cubicBezTo>
                  <a:pt x="10034310" y="3413866"/>
                  <a:pt x="9481260" y="3468530"/>
                  <a:pt x="9106434" y="3161135"/>
                </a:cubicBezTo>
                <a:lnTo>
                  <a:pt x="5522312" y="221798"/>
                </a:lnTo>
                <a:cubicBezTo>
                  <a:pt x="5475458" y="183374"/>
                  <a:pt x="5433608" y="141111"/>
                  <a:pt x="5396841" y="95838"/>
                </a:cubicBezTo>
                <a:close/>
                <a:moveTo>
                  <a:pt x="1878304" y="0"/>
                </a:moveTo>
                <a:lnTo>
                  <a:pt x="4414154" y="0"/>
                </a:lnTo>
                <a:lnTo>
                  <a:pt x="10515820" y="5038134"/>
                </a:lnTo>
                <a:cubicBezTo>
                  <a:pt x="10930156" y="5380250"/>
                  <a:pt x="11035914" y="5936298"/>
                  <a:pt x="10752036" y="6280101"/>
                </a:cubicBezTo>
                <a:cubicBezTo>
                  <a:pt x="10468160" y="6623903"/>
                  <a:pt x="9902144" y="6625269"/>
                  <a:pt x="9487809" y="6283152"/>
                </a:cubicBezTo>
                <a:close/>
                <a:moveTo>
                  <a:pt x="0" y="0"/>
                </a:moveTo>
                <a:lnTo>
                  <a:pt x="986026" y="0"/>
                </a:lnTo>
                <a:lnTo>
                  <a:pt x="9456236" y="6993835"/>
                </a:lnTo>
                <a:cubicBezTo>
                  <a:pt x="9870572" y="7335951"/>
                  <a:pt x="9976332" y="7892000"/>
                  <a:pt x="9692454" y="8235803"/>
                </a:cubicBezTo>
                <a:cubicBezTo>
                  <a:pt x="9408576" y="8579606"/>
                  <a:pt x="8842564" y="8580972"/>
                  <a:pt x="8428226" y="8238855"/>
                </a:cubicBezTo>
                <a:lnTo>
                  <a:pt x="0" y="12796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9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/>
      <p:bldP spid="15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584009"/>
            <a:ext cx="12192000" cy="454497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8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id="{972ED3AB-65BF-4D1F-9B99-DAC944DCB4F7}"/>
              </a:ext>
            </a:extLst>
          </p:cNvPr>
          <p:cNvSpPr/>
          <p:nvPr userDrawn="1"/>
        </p:nvSpPr>
        <p:spPr bwMode="auto">
          <a:xfrm>
            <a:off x="0" y="0"/>
            <a:ext cx="12192000" cy="4261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14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077" y="194846"/>
            <a:ext cx="3802675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329523" y="1201510"/>
            <a:ext cx="2658162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93491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 17">
            <a:extLst>
              <a:ext uri="{FF2B5EF4-FFF2-40B4-BE49-F238E27FC236}">
                <a16:creationId xmlns:a16="http://schemas.microsoft.com/office/drawing/2014/main" id="{79CA2310-3828-4DFB-AE1D-75BF2572F734}"/>
              </a:ext>
            </a:extLst>
          </p:cNvPr>
          <p:cNvSpPr/>
          <p:nvPr userDrawn="1"/>
        </p:nvSpPr>
        <p:spPr bwMode="auto">
          <a:xfrm>
            <a:off x="4064143" y="3408641"/>
            <a:ext cx="8127857" cy="3451207"/>
          </a:xfrm>
          <a:custGeom>
            <a:avLst/>
            <a:gdLst>
              <a:gd name="connsiteX0" fmla="*/ 12083842 w 18268467"/>
              <a:gd name="connsiteY0" fmla="*/ 0 h 6907495"/>
              <a:gd name="connsiteX1" fmla="*/ 17843719 w 18268467"/>
              <a:gd name="connsiteY1" fmla="*/ 545902 h 6907495"/>
              <a:gd name="connsiteX2" fmla="*/ 18268467 w 18268467"/>
              <a:gd name="connsiteY2" fmla="*/ 637316 h 6907495"/>
              <a:gd name="connsiteX3" fmla="*/ 18268467 w 18268467"/>
              <a:gd name="connsiteY3" fmla="*/ 6907495 h 6907495"/>
              <a:gd name="connsiteX4" fmla="*/ 1816474 w 18268467"/>
              <a:gd name="connsiteY4" fmla="*/ 6907495 h 6907495"/>
              <a:gd name="connsiteX5" fmla="*/ 1749419 w 18268467"/>
              <a:gd name="connsiteY5" fmla="*/ 6868345 h 6907495"/>
              <a:gd name="connsiteX6" fmla="*/ 0 w 18268467"/>
              <a:gd name="connsiteY6" fmla="*/ 4523003 h 6907495"/>
              <a:gd name="connsiteX7" fmla="*/ 12083842 w 18268467"/>
              <a:gd name="connsiteY7" fmla="*/ 0 h 690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68467" h="6907495">
                <a:moveTo>
                  <a:pt x="12083842" y="0"/>
                </a:moveTo>
                <a:cubicBezTo>
                  <a:pt x="14169380" y="0"/>
                  <a:pt x="16131520" y="197756"/>
                  <a:pt x="17843719" y="545902"/>
                </a:cubicBezTo>
                <a:lnTo>
                  <a:pt x="18268467" y="637316"/>
                </a:lnTo>
                <a:lnTo>
                  <a:pt x="18268467" y="6907495"/>
                </a:lnTo>
                <a:lnTo>
                  <a:pt x="1816474" y="6907495"/>
                </a:lnTo>
                <a:lnTo>
                  <a:pt x="1749419" y="6868345"/>
                </a:lnTo>
                <a:cubicBezTo>
                  <a:pt x="639282" y="6184481"/>
                  <a:pt x="0" y="5381686"/>
                  <a:pt x="0" y="4523003"/>
                </a:cubicBezTo>
                <a:cubicBezTo>
                  <a:pt x="0" y="2025017"/>
                  <a:pt x="5410121" y="0"/>
                  <a:pt x="120838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512" y="1651508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3507" y="2169006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073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8899" y="642949"/>
            <a:ext cx="3969600" cy="55728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211013" y="642949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4211013" y="3501500"/>
            <a:ext cx="39696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8331100" y="642949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8331100" y="3501500"/>
            <a:ext cx="3772000" cy="271355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850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408432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8107680" y="2"/>
            <a:ext cx="4084320" cy="6857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169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5 Rectángulo">
            <a:extLst>
              <a:ext uri="{FF2B5EF4-FFF2-40B4-BE49-F238E27FC236}">
                <a16:creationId xmlns:a16="http://schemas.microsoft.com/office/drawing/2014/main" id="{0F58D8D8-9BF5-4E48-B0C2-DC5A89F826BB}"/>
              </a:ext>
            </a:extLst>
          </p:cNvPr>
          <p:cNvSpPr/>
          <p:nvPr userDrawn="1"/>
        </p:nvSpPr>
        <p:spPr bwMode="auto">
          <a:xfrm flipH="1">
            <a:off x="0" y="1813842"/>
            <a:ext cx="6816033" cy="2875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7709">
              <a:defRPr/>
            </a:pPr>
            <a:endParaRPr lang="es-SV" sz="2400" dirty="0">
              <a:solidFill>
                <a:srgbClr val="00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9038" y="1118433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6033" y="1635930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D4E3E9DD-B030-4433-A10F-69CEC4611B03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9" name="12 Marcador de texto">
            <a:extLst>
              <a:ext uri="{FF2B5EF4-FFF2-40B4-BE49-F238E27FC236}">
                <a16:creationId xmlns:a16="http://schemas.microsoft.com/office/drawing/2014/main" id="{DAB62C9A-657D-4169-8904-367B2582AE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0" name="18 Conector recto">
            <a:extLst>
              <a:ext uri="{FF2B5EF4-FFF2-40B4-BE49-F238E27FC236}">
                <a16:creationId xmlns:a16="http://schemas.microsoft.com/office/drawing/2014/main" id="{D5396A1C-3F79-41B5-8440-2ABB5C9C71B0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0 Rectángulo">
            <a:extLst>
              <a:ext uri="{FF2B5EF4-FFF2-40B4-BE49-F238E27FC236}">
                <a16:creationId xmlns:a16="http://schemas.microsoft.com/office/drawing/2014/main" id="{1E020ADF-DF99-41FE-8F35-8B492E47ED90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2" name="15 Rectángulo">
            <a:extLst>
              <a:ext uri="{FF2B5EF4-FFF2-40B4-BE49-F238E27FC236}">
                <a16:creationId xmlns:a16="http://schemas.microsoft.com/office/drawing/2014/main" id="{228FE2C4-FB00-4AA9-9D1E-F37D4F47F74F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5 Marcador de número de diapositiva">
            <a:extLst>
              <a:ext uri="{FF2B5EF4-FFF2-40B4-BE49-F238E27FC236}">
                <a16:creationId xmlns:a16="http://schemas.microsoft.com/office/drawing/2014/main" id="{F0F38C52-5593-4109-BB03-3E46837C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4" name="7 Rectángulo">
            <a:extLst>
              <a:ext uri="{FF2B5EF4-FFF2-40B4-BE49-F238E27FC236}">
                <a16:creationId xmlns:a16="http://schemas.microsoft.com/office/drawing/2014/main" id="{6973F001-42B9-46AB-B06B-9FB119EF3119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5" name="Rectángulo 5">
            <a:extLst>
              <a:ext uri="{FF2B5EF4-FFF2-40B4-BE49-F238E27FC236}">
                <a16:creationId xmlns:a16="http://schemas.microsoft.com/office/drawing/2014/main" id="{9AADDBC2-9AD2-42E2-8892-8CF2345F64A6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06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3" grpId="0"/>
      <p:bldP spid="14" grpId="0" animBg="1"/>
      <p:bldP spid="15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4084320" cy="3428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4084320" y="-5078"/>
            <a:ext cx="408432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8168640" y="-5078"/>
            <a:ext cx="4023360" cy="343407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9" name="6 Rectángulo">
            <a:extLst>
              <a:ext uri="{FF2B5EF4-FFF2-40B4-BE49-F238E27FC236}">
                <a16:creationId xmlns:a16="http://schemas.microsoft.com/office/drawing/2014/main" id="{3197B4E8-8964-45A6-ABFD-B879D1BF5B6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0" name="15 Rectángulo">
            <a:extLst>
              <a:ext uri="{FF2B5EF4-FFF2-40B4-BE49-F238E27FC236}">
                <a16:creationId xmlns:a16="http://schemas.microsoft.com/office/drawing/2014/main" id="{35134BF9-928C-417D-B22C-DB946F2EFF81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1" name="5 Marcador de número de diapositiva">
            <a:extLst>
              <a:ext uri="{FF2B5EF4-FFF2-40B4-BE49-F238E27FC236}">
                <a16:creationId xmlns:a16="http://schemas.microsoft.com/office/drawing/2014/main" id="{14CD399C-375C-474A-A523-18D6EC314A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2" name="Rectángulo 5">
            <a:extLst>
              <a:ext uri="{FF2B5EF4-FFF2-40B4-BE49-F238E27FC236}">
                <a16:creationId xmlns:a16="http://schemas.microsoft.com/office/drawing/2014/main" id="{5566D2E4-75DA-4C96-9665-564898A20A43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/>
      <p:bldP spid="12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id="{95140381-4C50-4167-879E-5620A458EB4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5" name="15 Rectángulo">
            <a:extLst>
              <a:ext uri="{FF2B5EF4-FFF2-40B4-BE49-F238E27FC236}">
                <a16:creationId xmlns:a16="http://schemas.microsoft.com/office/drawing/2014/main" id="{817FE1EB-B3DC-42B7-8C9E-1FBE359A18C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065C7EB-2063-440D-BFAE-DD7775E7B6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id="{9465B361-F0B5-459F-B509-E39DDD48684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5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0" y="1899007"/>
            <a:ext cx="12192000" cy="346459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0304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Stripe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311482" cy="69282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027" y="1642534"/>
            <a:ext cx="10363200" cy="1099609"/>
          </a:xfrm>
        </p:spPr>
        <p:txBody>
          <a:bodyPr anchor="b">
            <a:normAutofit/>
          </a:bodyPr>
          <a:lstStyle>
            <a:lvl1pPr algn="l">
              <a:defRPr sz="3199" b="1" cap="none"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738" y="534398"/>
            <a:ext cx="4056197" cy="633942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87028" y="534399"/>
            <a:ext cx="5051772" cy="633942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86317" y="2936877"/>
            <a:ext cx="10363909" cy="2989263"/>
          </a:xfrm>
        </p:spPr>
        <p:txBody>
          <a:bodyPr numCol="2">
            <a:normAutofit/>
          </a:bodyPr>
          <a:lstStyle>
            <a:lvl1pPr marL="241246" marR="0" indent="-217968" algn="l" defTabSz="6094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533"/>
              </a:spcAft>
              <a:buClrTx/>
              <a:buSzPct val="100000"/>
              <a:buFontTx/>
              <a:buBlip>
                <a:blip r:embed="rId4"/>
              </a:buBlip>
              <a:tabLst/>
              <a:defRPr sz="1700" baseline="0"/>
            </a:lvl1pPr>
          </a:lstStyle>
          <a:p>
            <a:pPr lvl="0"/>
            <a:r>
              <a:rPr lang="ru-RU" dirty="0"/>
              <a:t>Содержание раздела презентации</a:t>
            </a:r>
          </a:p>
          <a:p>
            <a:pPr lvl="0"/>
            <a:r>
              <a:rPr lang="ru-RU" dirty="0"/>
              <a:t>Содержание раздела презентации</a:t>
            </a:r>
          </a:p>
          <a:p>
            <a:pPr marL="241246" marR="0" lvl="0" indent="-217968" algn="l" defTabSz="6094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lang="ru-RU" dirty="0"/>
              <a:t>Содержание раздела презентации</a:t>
            </a:r>
            <a:endParaRPr lang="en-US" dirty="0"/>
          </a:p>
          <a:p>
            <a:pPr lvl="0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13400" y="2835279"/>
            <a:ext cx="11609544" cy="1588"/>
          </a:xfrm>
          <a:prstGeom prst="line">
            <a:avLst/>
          </a:prstGeom>
          <a:ln w="6350" cap="flat" cmpd="sng" algn="ctr">
            <a:solidFill>
              <a:srgbClr val="8EC02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34399"/>
            <a:ext cx="168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07344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6298509" y="1580012"/>
            <a:ext cx="5332745" cy="3218153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71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38245" y="1996388"/>
            <a:ext cx="5332745" cy="3214156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5090781" y="2004788"/>
            <a:ext cx="1996460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38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812964" y="2004788"/>
            <a:ext cx="1996460" cy="3310789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97426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6C81704B-D891-4DBF-B7FB-3C9567AD75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71" y="2351290"/>
            <a:ext cx="6087430" cy="3430337"/>
          </a:xfrm>
          <a:prstGeom prst="rect">
            <a:avLst/>
          </a:prstGeom>
        </p:spPr>
      </p:pic>
      <p:sp>
        <p:nvSpPr>
          <p:cNvPr id="3" name="6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1438258" y="2784807"/>
            <a:ext cx="3735514" cy="2346921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0349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AD192E84-F38F-49DA-A69E-2616E1F3C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6082" y="721529"/>
            <a:ext cx="3195147" cy="57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6 Marcador de posición de imagen">
            <a:extLst>
              <a:ext uri="{FF2B5EF4-FFF2-40B4-BE49-F238E27FC236}">
                <a16:creationId xmlns:a16="http://schemas.microsoft.com/office/drawing/2014/main" id="{A94DB58D-5353-445E-90C2-8B8BB51F95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00811" y="1561509"/>
            <a:ext cx="2225395" cy="3682498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8133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10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4 Grupo">
            <a:extLst>
              <a:ext uri="{FF2B5EF4-FFF2-40B4-BE49-F238E27FC236}">
                <a16:creationId xmlns:a16="http://schemas.microsoft.com/office/drawing/2014/main" id="{93428DBE-4666-4613-8C6E-90966DA599D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897679" y="1826501"/>
            <a:ext cx="1570435" cy="1559678"/>
            <a:chOff x="3795604" y="3653424"/>
            <a:chExt cx="3141075" cy="3119718"/>
          </a:xfrm>
          <a:solidFill>
            <a:schemeClr val="accent1"/>
          </a:solidFill>
        </p:grpSpPr>
        <p:sp>
          <p:nvSpPr>
            <p:cNvPr id="13" name="Freeform 1299">
              <a:extLst>
                <a:ext uri="{FF2B5EF4-FFF2-40B4-BE49-F238E27FC236}">
                  <a16:creationId xmlns:a16="http://schemas.microsoft.com/office/drawing/2014/main" id="{5B8B593D-0019-48D9-9C05-92F63AD4C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1906" y="3683136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300">
              <a:extLst>
                <a:ext uri="{FF2B5EF4-FFF2-40B4-BE49-F238E27FC236}">
                  <a16:creationId xmlns:a16="http://schemas.microsoft.com/office/drawing/2014/main" id="{4D4A0B1A-0F0D-4BF8-8820-89A0720B8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953" y="3653424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1302">
              <a:extLst>
                <a:ext uri="{FF2B5EF4-FFF2-40B4-BE49-F238E27FC236}">
                  <a16:creationId xmlns:a16="http://schemas.microsoft.com/office/drawing/2014/main" id="{84469C9C-0833-4D47-B132-371D6EF07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933" y="6524180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1303">
              <a:extLst>
                <a:ext uri="{FF2B5EF4-FFF2-40B4-BE49-F238E27FC236}">
                  <a16:creationId xmlns:a16="http://schemas.microsoft.com/office/drawing/2014/main" id="{9295DF4E-AEBF-46C9-BCF0-DDCA154D6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921" y="6604094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5" name="Oval 1304">
              <a:extLst>
                <a:ext uri="{FF2B5EF4-FFF2-40B4-BE49-F238E27FC236}">
                  <a16:creationId xmlns:a16="http://schemas.microsoft.com/office/drawing/2014/main" id="{B3CA5458-41EE-40A3-8B1F-9C7DE27BD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8908" y="4286589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Oval 1305">
              <a:extLst>
                <a:ext uri="{FF2B5EF4-FFF2-40B4-BE49-F238E27FC236}">
                  <a16:creationId xmlns:a16="http://schemas.microsoft.com/office/drawing/2014/main" id="{30814B62-8D41-42F9-B788-D3305D8E3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7484" y="4155448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Oval 1306">
              <a:extLst>
                <a:ext uri="{FF2B5EF4-FFF2-40B4-BE49-F238E27FC236}">
                  <a16:creationId xmlns:a16="http://schemas.microsoft.com/office/drawing/2014/main" id="{E049E9D7-38D7-49AF-B3E3-18A74E881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392" y="6673762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Oval 1308">
              <a:extLst>
                <a:ext uri="{FF2B5EF4-FFF2-40B4-BE49-F238E27FC236}">
                  <a16:creationId xmlns:a16="http://schemas.microsoft.com/office/drawing/2014/main" id="{A555756C-9D5C-43B2-886B-98A741B7C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9803" y="3839890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1319">
              <a:extLst>
                <a:ext uri="{FF2B5EF4-FFF2-40B4-BE49-F238E27FC236}">
                  <a16:creationId xmlns:a16="http://schemas.microsoft.com/office/drawing/2014/main" id="{35AE6051-FCF5-4CC5-B038-5DD400A86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958" y="6348984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1301">
              <a:extLst>
                <a:ext uri="{FF2B5EF4-FFF2-40B4-BE49-F238E27FC236}">
                  <a16:creationId xmlns:a16="http://schemas.microsoft.com/office/drawing/2014/main" id="{E4590C25-86E2-4FF9-967F-3887B466C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604" y="3971031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2036118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32" name="45 Grupo">
            <a:extLst>
              <a:ext uri="{FF2B5EF4-FFF2-40B4-BE49-F238E27FC236}">
                <a16:creationId xmlns:a16="http://schemas.microsoft.com/office/drawing/2014/main" id="{80A8226E-BD95-4092-A02B-8A2835C70D0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25272" y="1826501"/>
            <a:ext cx="1570435" cy="1559678"/>
            <a:chOff x="10651237" y="3799721"/>
            <a:chExt cx="3141075" cy="3119718"/>
          </a:xfrm>
          <a:solidFill>
            <a:schemeClr val="accent2"/>
          </a:solidFill>
        </p:grpSpPr>
        <p:sp>
          <p:nvSpPr>
            <p:cNvPr id="33" name="Freeform 1299">
              <a:extLst>
                <a:ext uri="{FF2B5EF4-FFF2-40B4-BE49-F238E27FC236}">
                  <a16:creationId xmlns:a16="http://schemas.microsoft.com/office/drawing/2014/main" id="{F7CC07B7-C3A7-4405-969A-E71E31C82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7539" y="3829433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1300">
              <a:extLst>
                <a:ext uri="{FF2B5EF4-FFF2-40B4-BE49-F238E27FC236}">
                  <a16:creationId xmlns:a16="http://schemas.microsoft.com/office/drawing/2014/main" id="{5A5F6112-971F-4977-A561-AFD96339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1586" y="3799721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1302">
              <a:extLst>
                <a:ext uri="{FF2B5EF4-FFF2-40B4-BE49-F238E27FC236}">
                  <a16:creationId xmlns:a16="http://schemas.microsoft.com/office/drawing/2014/main" id="{A108E9CB-52F3-493F-831C-716A8FCC0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1566" y="6670477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1303">
              <a:extLst>
                <a:ext uri="{FF2B5EF4-FFF2-40B4-BE49-F238E27FC236}">
                  <a16:creationId xmlns:a16="http://schemas.microsoft.com/office/drawing/2014/main" id="{D1DADA98-9991-41CB-B094-0510E91BB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5554" y="6750391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7" name="Oval 1304">
              <a:extLst>
                <a:ext uri="{FF2B5EF4-FFF2-40B4-BE49-F238E27FC236}">
                  <a16:creationId xmlns:a16="http://schemas.microsoft.com/office/drawing/2014/main" id="{9E2763B5-23DE-4398-995B-9131358B2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4541" y="4432886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1305">
              <a:extLst>
                <a:ext uri="{FF2B5EF4-FFF2-40B4-BE49-F238E27FC236}">
                  <a16:creationId xmlns:a16="http://schemas.microsoft.com/office/drawing/2014/main" id="{B2BD88FD-9877-4A21-BC41-E388392C5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3117" y="4301745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9" name="Oval 1306">
              <a:extLst>
                <a:ext uri="{FF2B5EF4-FFF2-40B4-BE49-F238E27FC236}">
                  <a16:creationId xmlns:a16="http://schemas.microsoft.com/office/drawing/2014/main" id="{3AFFBDD4-8592-4698-8C5C-F517B7731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8025" y="6820059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0" name="Oval 1308">
              <a:extLst>
                <a:ext uri="{FF2B5EF4-FFF2-40B4-BE49-F238E27FC236}">
                  <a16:creationId xmlns:a16="http://schemas.microsoft.com/office/drawing/2014/main" id="{0006531A-61F2-4AA7-BC88-1B3E0CC02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5436" y="3986187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1319">
              <a:extLst>
                <a:ext uri="{FF2B5EF4-FFF2-40B4-BE49-F238E27FC236}">
                  <a16:creationId xmlns:a16="http://schemas.microsoft.com/office/drawing/2014/main" id="{BA7E8298-1CD7-4EB9-A5EE-E8CE6D98A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5591" y="6495281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1301">
              <a:extLst>
                <a:ext uri="{FF2B5EF4-FFF2-40B4-BE49-F238E27FC236}">
                  <a16:creationId xmlns:a16="http://schemas.microsoft.com/office/drawing/2014/main" id="{81DFB4E0-275C-44B5-9E86-9F82D860D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1237" y="4117328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46 Grupo">
            <a:extLst>
              <a:ext uri="{FF2B5EF4-FFF2-40B4-BE49-F238E27FC236}">
                <a16:creationId xmlns:a16="http://schemas.microsoft.com/office/drawing/2014/main" id="{F07F6A86-2676-4F8C-B7AE-7557F943E97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933336" y="1826501"/>
            <a:ext cx="1570435" cy="1559678"/>
            <a:chOff x="17867834" y="3782985"/>
            <a:chExt cx="3141075" cy="3119718"/>
          </a:xfrm>
          <a:solidFill>
            <a:schemeClr val="accent4"/>
          </a:solidFill>
        </p:grpSpPr>
        <p:sp>
          <p:nvSpPr>
            <p:cNvPr id="45" name="Freeform 1299">
              <a:extLst>
                <a:ext uri="{FF2B5EF4-FFF2-40B4-BE49-F238E27FC236}">
                  <a16:creationId xmlns:a16="http://schemas.microsoft.com/office/drawing/2014/main" id="{6A65250B-7DA5-4798-AD1B-EB17A46925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1300">
              <a:extLst>
                <a:ext uri="{FF2B5EF4-FFF2-40B4-BE49-F238E27FC236}">
                  <a16:creationId xmlns:a16="http://schemas.microsoft.com/office/drawing/2014/main" id="{7655084A-20F4-449D-ABDB-CDFE7EF4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1302">
              <a:extLst>
                <a:ext uri="{FF2B5EF4-FFF2-40B4-BE49-F238E27FC236}">
                  <a16:creationId xmlns:a16="http://schemas.microsoft.com/office/drawing/2014/main" id="{8E542321-E5CE-4AB4-AACF-60571CF24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1303">
              <a:extLst>
                <a:ext uri="{FF2B5EF4-FFF2-40B4-BE49-F238E27FC236}">
                  <a16:creationId xmlns:a16="http://schemas.microsoft.com/office/drawing/2014/main" id="{684DA768-CC4F-4BB0-84EC-74788B5B3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49" name="Oval 1304">
              <a:extLst>
                <a:ext uri="{FF2B5EF4-FFF2-40B4-BE49-F238E27FC236}">
                  <a16:creationId xmlns:a16="http://schemas.microsoft.com/office/drawing/2014/main" id="{7CDB3076-9C84-46E7-979F-2FFE484C9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0" name="Oval 1305">
              <a:extLst>
                <a:ext uri="{FF2B5EF4-FFF2-40B4-BE49-F238E27FC236}">
                  <a16:creationId xmlns:a16="http://schemas.microsoft.com/office/drawing/2014/main" id="{8F03B21C-8548-4010-98BF-E1D62C59F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1" name="Oval 1306">
              <a:extLst>
                <a:ext uri="{FF2B5EF4-FFF2-40B4-BE49-F238E27FC236}">
                  <a16:creationId xmlns:a16="http://schemas.microsoft.com/office/drawing/2014/main" id="{E0081CDE-F491-414D-8063-54CF0DFE8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2" name="Oval 1308">
              <a:extLst>
                <a:ext uri="{FF2B5EF4-FFF2-40B4-BE49-F238E27FC236}">
                  <a16:creationId xmlns:a16="http://schemas.microsoft.com/office/drawing/2014/main" id="{F68C6CB5-C3F0-43D6-8141-47875E819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1319">
              <a:extLst>
                <a:ext uri="{FF2B5EF4-FFF2-40B4-BE49-F238E27FC236}">
                  <a16:creationId xmlns:a16="http://schemas.microsoft.com/office/drawing/2014/main" id="{DCAE72B0-952B-4A13-944D-F95095E56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1301">
              <a:extLst>
                <a:ext uri="{FF2B5EF4-FFF2-40B4-BE49-F238E27FC236}">
                  <a16:creationId xmlns:a16="http://schemas.microsoft.com/office/drawing/2014/main" id="{EAAB86BE-0E55-44EE-A373-2F08ACDE3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6" name="6 Marcador de posición de imagen">
            <a:extLst>
              <a:ext uri="{FF2B5EF4-FFF2-40B4-BE49-F238E27FC236}">
                <a16:creationId xmlns:a16="http://schemas.microsoft.com/office/drawing/2014/main" id="{F82CAF97-107F-4077-900E-AB6303FB71D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463271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57" name="6 Marcador de posición de imagen">
            <a:extLst>
              <a:ext uri="{FF2B5EF4-FFF2-40B4-BE49-F238E27FC236}">
                <a16:creationId xmlns:a16="http://schemas.microsoft.com/office/drawing/2014/main" id="{C72573EE-B5C5-4178-BB87-3E916D098F9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071335" y="1887185"/>
            <a:ext cx="1382310" cy="1382240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11435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9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4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56" grpId="0" animBg="1"/>
      <p:bldP spid="57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55" name="3 Grupo">
            <a:extLst>
              <a:ext uri="{FF2B5EF4-FFF2-40B4-BE49-F238E27FC236}">
                <a16:creationId xmlns:a16="http://schemas.microsoft.com/office/drawing/2014/main" id="{7D0DBBC7-8075-4FE4-8AF1-50E07310801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19054" y="1873681"/>
            <a:ext cx="3366771" cy="3343710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58" name="Freeform 1299">
              <a:extLst>
                <a:ext uri="{FF2B5EF4-FFF2-40B4-BE49-F238E27FC236}">
                  <a16:creationId xmlns:a16="http://schemas.microsoft.com/office/drawing/2014/main" id="{2E99DF5E-3A93-469F-A499-57A3B8ACB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1300">
              <a:extLst>
                <a:ext uri="{FF2B5EF4-FFF2-40B4-BE49-F238E27FC236}">
                  <a16:creationId xmlns:a16="http://schemas.microsoft.com/office/drawing/2014/main" id="{C2A4F755-2475-4B6E-9C27-0A6EFBDD0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1302">
              <a:extLst>
                <a:ext uri="{FF2B5EF4-FFF2-40B4-BE49-F238E27FC236}">
                  <a16:creationId xmlns:a16="http://schemas.microsoft.com/office/drawing/2014/main" id="{EA0FD2A6-0A0B-46DF-A012-1B90FA2D4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1303">
              <a:extLst>
                <a:ext uri="{FF2B5EF4-FFF2-40B4-BE49-F238E27FC236}">
                  <a16:creationId xmlns:a16="http://schemas.microsoft.com/office/drawing/2014/main" id="{95ED32D0-4AC0-45C3-B68F-B53D4A179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2" name="Oval 1304">
              <a:extLst>
                <a:ext uri="{FF2B5EF4-FFF2-40B4-BE49-F238E27FC236}">
                  <a16:creationId xmlns:a16="http://schemas.microsoft.com/office/drawing/2014/main" id="{B18CC1BE-9673-4CAE-8FF6-9AFD825B0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3" name="Oval 1305">
              <a:extLst>
                <a:ext uri="{FF2B5EF4-FFF2-40B4-BE49-F238E27FC236}">
                  <a16:creationId xmlns:a16="http://schemas.microsoft.com/office/drawing/2014/main" id="{E303E32E-5E8D-4342-BAEA-3CCF64A37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4" name="Oval 1306">
              <a:extLst>
                <a:ext uri="{FF2B5EF4-FFF2-40B4-BE49-F238E27FC236}">
                  <a16:creationId xmlns:a16="http://schemas.microsoft.com/office/drawing/2014/main" id="{2101BD48-FF7E-4BC2-8D07-C42232AB2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5" name="Oval 1308">
              <a:extLst>
                <a:ext uri="{FF2B5EF4-FFF2-40B4-BE49-F238E27FC236}">
                  <a16:creationId xmlns:a16="http://schemas.microsoft.com/office/drawing/2014/main" id="{B436BAEF-D5B8-478A-B5A7-4D2F42AAC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1319">
              <a:extLst>
                <a:ext uri="{FF2B5EF4-FFF2-40B4-BE49-F238E27FC236}">
                  <a16:creationId xmlns:a16="http://schemas.microsoft.com/office/drawing/2014/main" id="{E59F02D7-E748-4859-B699-1048846FA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1301">
              <a:extLst>
                <a:ext uri="{FF2B5EF4-FFF2-40B4-BE49-F238E27FC236}">
                  <a16:creationId xmlns:a16="http://schemas.microsoft.com/office/drawing/2014/main" id="{53146F5D-2314-44CE-9385-D173DE58D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02363" y="1992945"/>
            <a:ext cx="2962607" cy="2962457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5783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3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58278" y="1629009"/>
            <a:ext cx="1931274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3571" y="1554449"/>
            <a:ext cx="2195009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06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-1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9" name="6 Marcador de posición de imagen">
            <a:extLst>
              <a:ext uri="{FF2B5EF4-FFF2-40B4-BE49-F238E27FC236}">
                <a16:creationId xmlns:a16="http://schemas.microsoft.com/office/drawing/2014/main" id="{BAD89018-DA4E-4DF5-A28D-C02D1669241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063973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1" name="6 Marcador de posición de imagen">
            <a:extLst>
              <a:ext uri="{FF2B5EF4-FFF2-40B4-BE49-F238E27FC236}">
                <a16:creationId xmlns:a16="http://schemas.microsoft.com/office/drawing/2014/main" id="{6A269B66-A4DC-48EE-B2CE-AC58C468066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127946" y="2027814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3" name="6 Marcador de posición de imagen">
            <a:extLst>
              <a:ext uri="{FF2B5EF4-FFF2-40B4-BE49-F238E27FC236}">
                <a16:creationId xmlns:a16="http://schemas.microsoft.com/office/drawing/2014/main" id="{BCF6AB14-28CE-4BAF-80AF-854611B6B46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031986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4" name="6 Marcador de posición de imagen">
            <a:extLst>
              <a:ext uri="{FF2B5EF4-FFF2-40B4-BE49-F238E27FC236}">
                <a16:creationId xmlns:a16="http://schemas.microsoft.com/office/drawing/2014/main" id="{68977AD9-6F5D-40F8-8DAC-E3ACD6DBEC78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095959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35" name="6 Marcador de posición de imagen">
            <a:extLst>
              <a:ext uri="{FF2B5EF4-FFF2-40B4-BE49-F238E27FC236}">
                <a16:creationId xmlns:a16="http://schemas.microsoft.com/office/drawing/2014/main" id="{682782C2-D0EE-4E9F-A3AA-627101EDE0E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0159932" y="4059778"/>
            <a:ext cx="2032068" cy="2031965"/>
          </a:xfrm>
          <a:prstGeom prst="rect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3786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  <p:bldP spid="29" grpId="0" animBg="1"/>
      <p:bldP spid="31" grpId="0" animBg="1"/>
      <p:bldP spid="33" grpId="0" animBg="1"/>
      <p:bldP spid="34" grpId="0" animBg="1"/>
      <p:bldP spid="35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2089" y="205673"/>
            <a:ext cx="7762474" cy="718038"/>
          </a:xfrm>
        </p:spPr>
        <p:txBody>
          <a:bodyPr anchor="t">
            <a:normAutofit/>
          </a:bodyPr>
          <a:lstStyle>
            <a:lvl1pPr>
              <a:defRPr sz="2100"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92" y="1274550"/>
            <a:ext cx="11062069" cy="4999250"/>
          </a:xfrm>
        </p:spPr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8998112" y="338993"/>
            <a:ext cx="2844800" cy="545295"/>
          </a:xfrm>
          <a:prstGeom prst="rect">
            <a:avLst/>
          </a:prstGeom>
        </p:spPr>
        <p:txBody>
          <a:bodyPr vert="horz" lIns="121917" tIns="60958" rIns="121917" bIns="60958" rtlCol="0" anchor="t"/>
          <a:lstStyle>
            <a:lvl1pPr algn="r"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/>
              <a:t>Обзорная презентация по проекту</a:t>
            </a:r>
          </a:p>
          <a:p>
            <a:r>
              <a:rPr lang="ru-RU" dirty="0"/>
              <a:t>«Название проекта»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38992"/>
            <a:ext cx="168000" cy="593480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331826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7871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22454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D0D15DC7-5267-4290-AD19-AFB181BF36F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996043" y="1"/>
            <a:ext cx="5195958" cy="6858000"/>
          </a:xfrm>
          <a:custGeom>
            <a:avLst/>
            <a:gdLst>
              <a:gd name="connsiteX0" fmla="*/ 3506431 w 10392593"/>
              <a:gd name="connsiteY0" fmla="*/ 0 h 13717587"/>
              <a:gd name="connsiteX1" fmla="*/ 10392593 w 10392593"/>
              <a:gd name="connsiteY1" fmla="*/ 0 h 13717587"/>
              <a:gd name="connsiteX2" fmla="*/ 10392593 w 10392593"/>
              <a:gd name="connsiteY2" fmla="*/ 13717587 h 13717587"/>
              <a:gd name="connsiteX3" fmla="*/ 3506433 w 10392593"/>
              <a:gd name="connsiteY3" fmla="*/ 13717587 h 13717587"/>
              <a:gd name="connsiteX4" fmla="*/ 3400245 w 10392593"/>
              <a:gd name="connsiteY4" fmla="*/ 13642076 h 13717587"/>
              <a:gd name="connsiteX5" fmla="*/ 0 w 10392593"/>
              <a:gd name="connsiteY5" fmla="*/ 6858794 h 13717587"/>
              <a:gd name="connsiteX6" fmla="*/ 3400245 w 10392593"/>
              <a:gd name="connsiteY6" fmla="*/ 75511 h 13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92593" h="13717587">
                <a:moveTo>
                  <a:pt x="3506431" y="0"/>
                </a:moveTo>
                <a:lnTo>
                  <a:pt x="10392593" y="0"/>
                </a:lnTo>
                <a:lnTo>
                  <a:pt x="10392593" y="13717587"/>
                </a:lnTo>
                <a:lnTo>
                  <a:pt x="3506433" y="13717587"/>
                </a:lnTo>
                <a:lnTo>
                  <a:pt x="3400245" y="13642076"/>
                </a:lnTo>
                <a:cubicBezTo>
                  <a:pt x="1336087" y="12098385"/>
                  <a:pt x="0" y="9634619"/>
                  <a:pt x="0" y="6858794"/>
                </a:cubicBezTo>
                <a:cubicBezTo>
                  <a:pt x="0" y="4082968"/>
                  <a:pt x="1336089" y="1619202"/>
                  <a:pt x="3400245" y="75511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0305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239477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042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posición de imagen"/>
          <p:cNvSpPr>
            <a:spLocks noGrp="1" noChangeAspect="1"/>
          </p:cNvSpPr>
          <p:nvPr>
            <p:ph type="pic" sz="quarter" idx="13"/>
          </p:nvPr>
        </p:nvSpPr>
        <p:spPr>
          <a:xfrm>
            <a:off x="1258278" y="2526904"/>
            <a:ext cx="1931274" cy="1931176"/>
          </a:xfrm>
          <a:prstGeom prst="ellipse">
            <a:avLst/>
          </a:prstGeom>
          <a:solidFill>
            <a:srgbClr val="FFFFFF">
              <a:lumMod val="85000"/>
              <a:alpha val="50000"/>
            </a:srgbClr>
          </a:solidFill>
        </p:spPr>
        <p:txBody>
          <a:bodyPr/>
          <a:lstStyle/>
          <a:p>
            <a:endParaRPr lang="es-SV" dirty="0"/>
          </a:p>
        </p:txBody>
      </p:sp>
      <p:sp>
        <p:nvSpPr>
          <p:cNvPr id="15" name="12 Marcador de texto">
            <a:extLst>
              <a:ext uri="{FF2B5EF4-FFF2-40B4-BE49-F238E27FC236}">
                <a16:creationId xmlns:a16="http://schemas.microsoft.com/office/drawing/2014/main" id="{E2D9420C-3EA3-47D4-86AB-BF4F5B56CF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6" name="18 Conector recto">
            <a:extLst>
              <a:ext uri="{FF2B5EF4-FFF2-40B4-BE49-F238E27FC236}">
                <a16:creationId xmlns:a16="http://schemas.microsoft.com/office/drawing/2014/main" id="{EC72CFCC-D6FC-49B5-B8E1-D175583FA09B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Rectángulo">
            <a:extLst>
              <a:ext uri="{FF2B5EF4-FFF2-40B4-BE49-F238E27FC236}">
                <a16:creationId xmlns:a16="http://schemas.microsoft.com/office/drawing/2014/main" id="{94A5D09B-1756-4854-8FA7-F15384158F54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8" name="7 Rectángulo">
            <a:extLst>
              <a:ext uri="{FF2B5EF4-FFF2-40B4-BE49-F238E27FC236}">
                <a16:creationId xmlns:a16="http://schemas.microsoft.com/office/drawing/2014/main" id="{8CE84D3F-4203-4EF6-80C9-14CE09BC07D0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EE092C25-F320-46D9-90C2-4D977AF7CE48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0" name="12 Rectángulo">
            <a:extLst>
              <a:ext uri="{FF2B5EF4-FFF2-40B4-BE49-F238E27FC236}">
                <a16:creationId xmlns:a16="http://schemas.microsoft.com/office/drawing/2014/main" id="{DAB854D3-AD40-40B4-BDF6-6BD1F19044DB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1" name="5 Marcador de número de diapositiva">
            <a:extLst>
              <a:ext uri="{FF2B5EF4-FFF2-40B4-BE49-F238E27FC236}">
                <a16:creationId xmlns:a16="http://schemas.microsoft.com/office/drawing/2014/main" id="{A24C4D40-6A93-4B93-AE31-CB800FD9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2" name="Rectángulo 5">
            <a:extLst>
              <a:ext uri="{FF2B5EF4-FFF2-40B4-BE49-F238E27FC236}">
                <a16:creationId xmlns:a16="http://schemas.microsoft.com/office/drawing/2014/main" id="{76C45562-3DA2-487A-9E25-B7DE73487FD5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69" name="3 Grupo">
            <a:extLst>
              <a:ext uri="{FF2B5EF4-FFF2-40B4-BE49-F238E27FC236}">
                <a16:creationId xmlns:a16="http://schemas.microsoft.com/office/drawing/2014/main" id="{86882D74-F965-4E42-9EB1-3D4778D43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3571" y="2452344"/>
            <a:ext cx="2195009" cy="2179974"/>
            <a:chOff x="17867834" y="3782985"/>
            <a:chExt cx="3141075" cy="3119718"/>
          </a:xfrm>
          <a:solidFill>
            <a:schemeClr val="accent1"/>
          </a:solidFill>
        </p:grpSpPr>
        <p:sp>
          <p:nvSpPr>
            <p:cNvPr id="70" name="Freeform 1299">
              <a:extLst>
                <a:ext uri="{FF2B5EF4-FFF2-40B4-BE49-F238E27FC236}">
                  <a16:creationId xmlns:a16="http://schemas.microsoft.com/office/drawing/2014/main" id="{BE58668C-C28B-4ED0-879C-CFC929FA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64136" y="3812697"/>
              <a:ext cx="3044773" cy="3041853"/>
            </a:xfrm>
            <a:custGeom>
              <a:avLst/>
              <a:gdLst>
                <a:gd name="T0" fmla="*/ 628 w 1256"/>
                <a:gd name="T1" fmla="*/ 0 h 1255"/>
                <a:gd name="T2" fmla="*/ 0 w 1256"/>
                <a:gd name="T3" fmla="*/ 628 h 1255"/>
                <a:gd name="T4" fmla="*/ 628 w 1256"/>
                <a:gd name="T5" fmla="*/ 1255 h 1255"/>
                <a:gd name="T6" fmla="*/ 1256 w 1256"/>
                <a:gd name="T7" fmla="*/ 628 h 1255"/>
                <a:gd name="T8" fmla="*/ 628 w 1256"/>
                <a:gd name="T9" fmla="*/ 0 h 1255"/>
                <a:gd name="T10" fmla="*/ 644 w 1256"/>
                <a:gd name="T11" fmla="*/ 1174 h 1255"/>
                <a:gd name="T12" fmla="*/ 71 w 1256"/>
                <a:gd name="T13" fmla="*/ 600 h 1255"/>
                <a:gd name="T14" fmla="*/ 644 w 1256"/>
                <a:gd name="T15" fmla="*/ 27 h 1255"/>
                <a:gd name="T16" fmla="*/ 1218 w 1256"/>
                <a:gd name="T17" fmla="*/ 600 h 1255"/>
                <a:gd name="T18" fmla="*/ 644 w 1256"/>
                <a:gd name="T19" fmla="*/ 1174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6" h="1255">
                  <a:moveTo>
                    <a:pt x="628" y="0"/>
                  </a:moveTo>
                  <a:cubicBezTo>
                    <a:pt x="281" y="0"/>
                    <a:pt x="0" y="281"/>
                    <a:pt x="0" y="628"/>
                  </a:cubicBezTo>
                  <a:cubicBezTo>
                    <a:pt x="0" y="974"/>
                    <a:pt x="281" y="1255"/>
                    <a:pt x="628" y="1255"/>
                  </a:cubicBezTo>
                  <a:cubicBezTo>
                    <a:pt x="975" y="1255"/>
                    <a:pt x="1256" y="974"/>
                    <a:pt x="1256" y="628"/>
                  </a:cubicBezTo>
                  <a:cubicBezTo>
                    <a:pt x="1256" y="281"/>
                    <a:pt x="975" y="0"/>
                    <a:pt x="628" y="0"/>
                  </a:cubicBezTo>
                  <a:moveTo>
                    <a:pt x="644" y="1174"/>
                  </a:moveTo>
                  <a:cubicBezTo>
                    <a:pt x="328" y="1174"/>
                    <a:pt x="71" y="917"/>
                    <a:pt x="71" y="600"/>
                  </a:cubicBezTo>
                  <a:cubicBezTo>
                    <a:pt x="71" y="284"/>
                    <a:pt x="328" y="27"/>
                    <a:pt x="644" y="27"/>
                  </a:cubicBezTo>
                  <a:cubicBezTo>
                    <a:pt x="961" y="27"/>
                    <a:pt x="1218" y="284"/>
                    <a:pt x="1218" y="600"/>
                  </a:cubicBezTo>
                  <a:cubicBezTo>
                    <a:pt x="1218" y="917"/>
                    <a:pt x="961" y="1174"/>
                    <a:pt x="644" y="11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300">
              <a:extLst>
                <a:ext uri="{FF2B5EF4-FFF2-40B4-BE49-F238E27FC236}">
                  <a16:creationId xmlns:a16="http://schemas.microsoft.com/office/drawing/2014/main" id="{C55D8194-2E42-4A07-BEB6-F5F2D0C5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8183" y="3782985"/>
              <a:ext cx="2540726" cy="3039804"/>
            </a:xfrm>
            <a:custGeom>
              <a:avLst/>
              <a:gdLst>
                <a:gd name="T0" fmla="*/ 371 w 1048"/>
                <a:gd name="T1" fmla="*/ 0 h 1254"/>
                <a:gd name="T2" fmla="*/ 0 w 1048"/>
                <a:gd name="T3" fmla="*/ 110 h 1254"/>
                <a:gd name="T4" fmla="*/ 352 w 1048"/>
                <a:gd name="T5" fmla="*/ 12 h 1254"/>
                <a:gd name="T6" fmla="*/ 1029 w 1048"/>
                <a:gd name="T7" fmla="*/ 688 h 1254"/>
                <a:gd name="T8" fmla="*/ 723 w 1048"/>
                <a:gd name="T9" fmla="*/ 1254 h 1254"/>
                <a:gd name="T10" fmla="*/ 1048 w 1048"/>
                <a:gd name="T11" fmla="*/ 676 h 1254"/>
                <a:gd name="T12" fmla="*/ 371 w 1048"/>
                <a:gd name="T13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1254">
                  <a:moveTo>
                    <a:pt x="371" y="0"/>
                  </a:moveTo>
                  <a:cubicBezTo>
                    <a:pt x="234" y="0"/>
                    <a:pt x="107" y="40"/>
                    <a:pt x="0" y="110"/>
                  </a:cubicBezTo>
                  <a:cubicBezTo>
                    <a:pt x="103" y="48"/>
                    <a:pt x="223" y="12"/>
                    <a:pt x="352" y="12"/>
                  </a:cubicBezTo>
                  <a:cubicBezTo>
                    <a:pt x="726" y="12"/>
                    <a:pt x="1029" y="315"/>
                    <a:pt x="1029" y="688"/>
                  </a:cubicBezTo>
                  <a:cubicBezTo>
                    <a:pt x="1029" y="925"/>
                    <a:pt x="907" y="1134"/>
                    <a:pt x="723" y="1254"/>
                  </a:cubicBezTo>
                  <a:cubicBezTo>
                    <a:pt x="918" y="1136"/>
                    <a:pt x="1048" y="921"/>
                    <a:pt x="1048" y="676"/>
                  </a:cubicBezTo>
                  <a:cubicBezTo>
                    <a:pt x="1048" y="303"/>
                    <a:pt x="745" y="0"/>
                    <a:pt x="37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302">
              <a:extLst>
                <a:ext uri="{FF2B5EF4-FFF2-40B4-BE49-F238E27FC236}">
                  <a16:creationId xmlns:a16="http://schemas.microsoft.com/office/drawing/2014/main" id="{261308C1-A193-406D-829C-EC465DD9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8163" y="6653741"/>
              <a:ext cx="135232" cy="138312"/>
            </a:xfrm>
            <a:custGeom>
              <a:avLst/>
              <a:gdLst>
                <a:gd name="T0" fmla="*/ 37 w 56"/>
                <a:gd name="T1" fmla="*/ 5 h 57"/>
                <a:gd name="T2" fmla="*/ 52 w 56"/>
                <a:gd name="T3" fmla="*/ 37 h 57"/>
                <a:gd name="T4" fmla="*/ 20 w 56"/>
                <a:gd name="T5" fmla="*/ 52 h 57"/>
                <a:gd name="T6" fmla="*/ 5 w 56"/>
                <a:gd name="T7" fmla="*/ 20 h 57"/>
                <a:gd name="T8" fmla="*/ 37 w 56"/>
                <a:gd name="T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37" y="5"/>
                  </a:moveTo>
                  <a:cubicBezTo>
                    <a:pt x="50" y="10"/>
                    <a:pt x="56" y="24"/>
                    <a:pt x="52" y="37"/>
                  </a:cubicBezTo>
                  <a:cubicBezTo>
                    <a:pt x="47" y="50"/>
                    <a:pt x="33" y="57"/>
                    <a:pt x="20" y="52"/>
                  </a:cubicBezTo>
                  <a:cubicBezTo>
                    <a:pt x="7" y="47"/>
                    <a:pt x="0" y="33"/>
                    <a:pt x="5" y="20"/>
                  </a:cubicBezTo>
                  <a:cubicBezTo>
                    <a:pt x="9" y="7"/>
                    <a:pt x="24" y="0"/>
                    <a:pt x="3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303">
              <a:extLst>
                <a:ext uri="{FF2B5EF4-FFF2-40B4-BE49-F238E27FC236}">
                  <a16:creationId xmlns:a16="http://schemas.microsoft.com/office/drawing/2014/main" id="{54CC4131-5195-42DB-A78F-032DEC223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2151" y="6733655"/>
              <a:ext cx="87082" cy="85036"/>
            </a:xfrm>
            <a:custGeom>
              <a:avLst/>
              <a:gdLst>
                <a:gd name="T0" fmla="*/ 23 w 36"/>
                <a:gd name="T1" fmla="*/ 3 h 35"/>
                <a:gd name="T2" fmla="*/ 33 w 36"/>
                <a:gd name="T3" fmla="*/ 23 h 35"/>
                <a:gd name="T4" fmla="*/ 13 w 36"/>
                <a:gd name="T5" fmla="*/ 32 h 35"/>
                <a:gd name="T6" fmla="*/ 3 w 36"/>
                <a:gd name="T7" fmla="*/ 12 h 35"/>
                <a:gd name="T8" fmla="*/ 23 w 36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3" y="3"/>
                  </a:moveTo>
                  <a:cubicBezTo>
                    <a:pt x="31" y="6"/>
                    <a:pt x="36" y="15"/>
                    <a:pt x="33" y="23"/>
                  </a:cubicBezTo>
                  <a:cubicBezTo>
                    <a:pt x="30" y="31"/>
                    <a:pt x="21" y="35"/>
                    <a:pt x="13" y="32"/>
                  </a:cubicBezTo>
                  <a:cubicBezTo>
                    <a:pt x="5" y="29"/>
                    <a:pt x="0" y="20"/>
                    <a:pt x="3" y="12"/>
                  </a:cubicBezTo>
                  <a:cubicBezTo>
                    <a:pt x="6" y="4"/>
                    <a:pt x="15" y="0"/>
                    <a:pt x="23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1304">
              <a:extLst>
                <a:ext uri="{FF2B5EF4-FFF2-40B4-BE49-F238E27FC236}">
                  <a16:creationId xmlns:a16="http://schemas.microsoft.com/office/drawing/2014/main" id="{F0B13F6F-756C-42BA-A5BD-B6AFC916C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1138" y="4416150"/>
              <a:ext cx="157771" cy="15675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1305">
              <a:extLst>
                <a:ext uri="{FF2B5EF4-FFF2-40B4-BE49-F238E27FC236}">
                  <a16:creationId xmlns:a16="http://schemas.microsoft.com/office/drawing/2014/main" id="{70802A7A-9F42-45FB-9129-C89B127DF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9714" y="4285009"/>
              <a:ext cx="97327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1306">
              <a:extLst>
                <a:ext uri="{FF2B5EF4-FFF2-40B4-BE49-F238E27FC236}">
                  <a16:creationId xmlns:a16="http://schemas.microsoft.com/office/drawing/2014/main" id="{AE30F75A-5DFA-44E0-BF2C-9CD57D06D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4622" y="6803323"/>
              <a:ext cx="99375" cy="9938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7" name="Oval 1308">
              <a:extLst>
                <a:ext uri="{FF2B5EF4-FFF2-40B4-BE49-F238E27FC236}">
                  <a16:creationId xmlns:a16="http://schemas.microsoft.com/office/drawing/2014/main" id="{ABC35B66-F184-4820-85C7-893DC095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2033" y="3969451"/>
              <a:ext cx="269440" cy="269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319">
              <a:extLst>
                <a:ext uri="{FF2B5EF4-FFF2-40B4-BE49-F238E27FC236}">
                  <a16:creationId xmlns:a16="http://schemas.microsoft.com/office/drawing/2014/main" id="{B15823B4-4F15-4278-A6A1-CA9C0AC9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188" y="6478545"/>
              <a:ext cx="0" cy="7171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301">
              <a:extLst>
                <a:ext uri="{FF2B5EF4-FFF2-40B4-BE49-F238E27FC236}">
                  <a16:creationId xmlns:a16="http://schemas.microsoft.com/office/drawing/2014/main" id="{3512FDCC-B757-4ED5-87FB-74ABE095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7834" y="4100592"/>
              <a:ext cx="2319437" cy="2778547"/>
            </a:xfrm>
            <a:custGeom>
              <a:avLst/>
              <a:gdLst>
                <a:gd name="T0" fmla="*/ 297 w 957"/>
                <a:gd name="T1" fmla="*/ 0 h 1146"/>
                <a:gd name="T2" fmla="*/ 0 w 957"/>
                <a:gd name="T3" fmla="*/ 528 h 1146"/>
                <a:gd name="T4" fmla="*/ 618 w 957"/>
                <a:gd name="T5" fmla="*/ 1146 h 1146"/>
                <a:gd name="T6" fmla="*/ 957 w 957"/>
                <a:gd name="T7" fmla="*/ 1045 h 1146"/>
                <a:gd name="T8" fmla="*/ 637 w 957"/>
                <a:gd name="T9" fmla="*/ 1134 h 1146"/>
                <a:gd name="T10" fmla="*/ 19 w 957"/>
                <a:gd name="T11" fmla="*/ 516 h 1146"/>
                <a:gd name="T12" fmla="*/ 297 w 957"/>
                <a:gd name="T13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7" h="1146">
                  <a:moveTo>
                    <a:pt x="297" y="0"/>
                  </a:moveTo>
                  <a:cubicBezTo>
                    <a:pt x="119" y="108"/>
                    <a:pt x="0" y="304"/>
                    <a:pt x="0" y="528"/>
                  </a:cubicBezTo>
                  <a:cubicBezTo>
                    <a:pt x="0" y="870"/>
                    <a:pt x="276" y="1146"/>
                    <a:pt x="618" y="1146"/>
                  </a:cubicBezTo>
                  <a:cubicBezTo>
                    <a:pt x="743" y="1146"/>
                    <a:pt x="860" y="1109"/>
                    <a:pt x="957" y="1045"/>
                  </a:cubicBezTo>
                  <a:cubicBezTo>
                    <a:pt x="864" y="1102"/>
                    <a:pt x="754" y="1134"/>
                    <a:pt x="637" y="1134"/>
                  </a:cubicBezTo>
                  <a:cubicBezTo>
                    <a:pt x="295" y="1134"/>
                    <a:pt x="19" y="857"/>
                    <a:pt x="19" y="516"/>
                  </a:cubicBezTo>
                  <a:cubicBezTo>
                    <a:pt x="19" y="300"/>
                    <a:pt x="129" y="110"/>
                    <a:pt x="29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775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21" grpId="0"/>
      <p:bldP spid="22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292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1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B224F4A-E805-4E0B-A0D2-7BC3101D30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8265" y="1705200"/>
            <a:ext cx="2863412" cy="172494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9125421A-EA40-4080-A426-69D87C662B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5691" y="1701100"/>
            <a:ext cx="2863412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id="{4A0AD68E-AFDB-4DC6-A053-65DE4EB897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63117" y="1701100"/>
            <a:ext cx="2863614" cy="172750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57422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>
            <a:extLst>
              <a:ext uri="{FF2B5EF4-FFF2-40B4-BE49-F238E27FC236}">
                <a16:creationId xmlns:a16="http://schemas.microsoft.com/office/drawing/2014/main" id="{7FF70F53-5C88-43A0-B79C-675A16D8E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019" y="1179011"/>
            <a:ext cx="7596492" cy="4280711"/>
          </a:xfrm>
          <a:prstGeom prst="rect">
            <a:avLst/>
          </a:prstGeom>
        </p:spPr>
      </p:pic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AF8254BF-BD69-47CD-AF57-786A2FEE6F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1014" y="1696508"/>
            <a:ext cx="4748091" cy="296425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9170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745938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000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271623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995041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680224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446099" y="2285467"/>
            <a:ext cx="1600079" cy="1600079"/>
          </a:xfrm>
          <a:custGeom>
            <a:avLst/>
            <a:gdLst>
              <a:gd name="connsiteX0" fmla="*/ 1265793 w 2531586"/>
              <a:gd name="connsiteY0" fmla="*/ 0 h 2531714"/>
              <a:gd name="connsiteX1" fmla="*/ 2531586 w 2531586"/>
              <a:gd name="connsiteY1" fmla="*/ 1265857 h 2531714"/>
              <a:gd name="connsiteX2" fmla="*/ 1265793 w 2531586"/>
              <a:gd name="connsiteY2" fmla="*/ 2531714 h 2531714"/>
              <a:gd name="connsiteX3" fmla="*/ 0 w 2531586"/>
              <a:gd name="connsiteY3" fmla="*/ 1265857 h 2531714"/>
              <a:gd name="connsiteX4" fmla="*/ 1265793 w 2531586"/>
              <a:gd name="connsiteY4" fmla="*/ 0 h 253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586" h="2531714">
                <a:moveTo>
                  <a:pt x="1265793" y="0"/>
                </a:moveTo>
                <a:cubicBezTo>
                  <a:pt x="1964871" y="0"/>
                  <a:pt x="2531586" y="566743"/>
                  <a:pt x="2531586" y="1265857"/>
                </a:cubicBezTo>
                <a:cubicBezTo>
                  <a:pt x="2531586" y="1964971"/>
                  <a:pt x="1964871" y="2531714"/>
                  <a:pt x="1265793" y="2531714"/>
                </a:cubicBezTo>
                <a:cubicBezTo>
                  <a:pt x="566715" y="2531714"/>
                  <a:pt x="0" y="1964971"/>
                  <a:pt x="0" y="1265857"/>
                </a:cubicBezTo>
                <a:cubicBezTo>
                  <a:pt x="0" y="566743"/>
                  <a:pt x="566715" y="0"/>
                  <a:pt x="126579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solidFill>
              <a:schemeClr val="bg1">
                <a:alpha val="46000"/>
              </a:schemeClr>
            </a:solidFill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34B2133D-55B8-4B08-871F-D8FA9EC251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id="{1B8A29D1-4EBC-4005-97E2-77473ED869B2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6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4 Rectángulo">
            <a:extLst>
              <a:ext uri="{FF2B5EF4-FFF2-40B4-BE49-F238E27FC236}">
                <a16:creationId xmlns:a16="http://schemas.microsoft.com/office/drawing/2014/main" id="{972ED3AB-65BF-4D1F-9B99-DAC944DCB4F7}"/>
              </a:ext>
            </a:extLst>
          </p:cNvPr>
          <p:cNvSpPr/>
          <p:nvPr userDrawn="1"/>
        </p:nvSpPr>
        <p:spPr bwMode="auto">
          <a:xfrm>
            <a:off x="0" y="0"/>
            <a:ext cx="12192000" cy="4261497"/>
          </a:xfrm>
          <a:prstGeom prst="rect">
            <a:avLst/>
          </a:prstGeom>
          <a:solidFill>
            <a:srgbClr val="242A3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14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3173A9D5-CB01-417C-AB7A-5F5887542E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077" y="194846"/>
            <a:ext cx="3802675" cy="68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8329523" y="1201510"/>
            <a:ext cx="2658162" cy="43909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517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A578949-9F70-464F-A9C6-A5A7A44B0193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206D-012A-4A92-A3FF-0351E3148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0190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id="{1DF99CA0-F7A5-4EB5-9AB3-D15942BFC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144" y="-128680"/>
            <a:ext cx="8296894" cy="4675395"/>
          </a:xfrm>
          <a:prstGeom prst="rect">
            <a:avLst/>
          </a:prstGeom>
        </p:spPr>
      </p:pic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4B654295-9D6E-48D3-84B9-18D384E7E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65783" y="444502"/>
            <a:ext cx="5168201" cy="323444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214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3508382" y="0"/>
            <a:ext cx="8683618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94052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5083453" y="0"/>
            <a:ext cx="7108547" cy="374399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9174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93367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3A1C5B2F-15F1-4194-85F7-C438E6C3D5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5151" y="0"/>
            <a:ext cx="3193367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EEE3526C-C6AA-4B60-931F-AA723D9BDE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85151" y="3482691"/>
            <a:ext cx="3193367" cy="337530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14177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osición de imagen">
            <a:extLst>
              <a:ext uri="{FF2B5EF4-FFF2-40B4-BE49-F238E27FC236}">
                <a16:creationId xmlns:a16="http://schemas.microsoft.com/office/drawing/2014/main" id="{CD4595CB-ED3D-4BAC-8A4E-8E2A9B2ACF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1027" y="2105716"/>
            <a:ext cx="5107735" cy="406827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167400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11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/>
      <p:bldP spid="15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14293" y="1224010"/>
            <a:ext cx="2759537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3"/>
          <p:cNvSpPr>
            <a:spLocks noGrp="1"/>
          </p:cNvSpPr>
          <p:nvPr>
            <p:ph type="pic" sz="quarter" idx="12"/>
          </p:nvPr>
        </p:nvSpPr>
        <p:spPr>
          <a:xfrm>
            <a:off x="114293" y="4044131"/>
            <a:ext cx="2759537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3" name="4"/>
          <p:cNvSpPr>
            <a:spLocks noGrp="1"/>
          </p:cNvSpPr>
          <p:nvPr>
            <p:ph type="pic" sz="quarter" idx="14"/>
          </p:nvPr>
        </p:nvSpPr>
        <p:spPr>
          <a:xfrm>
            <a:off x="2955886" y="1224010"/>
            <a:ext cx="3024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2" name="5"/>
          <p:cNvSpPr>
            <a:spLocks noGrp="1"/>
          </p:cNvSpPr>
          <p:nvPr>
            <p:ph type="pic" sz="quarter" idx="13"/>
          </p:nvPr>
        </p:nvSpPr>
        <p:spPr>
          <a:xfrm>
            <a:off x="2955886" y="4044131"/>
            <a:ext cx="3024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8" name="6"/>
          <p:cNvSpPr>
            <a:spLocks noGrp="1"/>
          </p:cNvSpPr>
          <p:nvPr>
            <p:ph type="pic" sz="quarter" idx="16"/>
          </p:nvPr>
        </p:nvSpPr>
        <p:spPr>
          <a:xfrm>
            <a:off x="6061943" y="1224010"/>
            <a:ext cx="3024000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7" name="7"/>
          <p:cNvSpPr>
            <a:spLocks noGrp="1"/>
          </p:cNvSpPr>
          <p:nvPr>
            <p:ph type="pic" sz="quarter" idx="15"/>
          </p:nvPr>
        </p:nvSpPr>
        <p:spPr>
          <a:xfrm>
            <a:off x="6061943" y="4044131"/>
            <a:ext cx="3024000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2" name="8"/>
          <p:cNvSpPr>
            <a:spLocks noGrp="1"/>
          </p:cNvSpPr>
          <p:nvPr>
            <p:ph type="pic" sz="quarter" idx="18"/>
          </p:nvPr>
        </p:nvSpPr>
        <p:spPr>
          <a:xfrm>
            <a:off x="9168000" y="1224010"/>
            <a:ext cx="2908914" cy="2736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1" name="9"/>
          <p:cNvSpPr>
            <a:spLocks noGrp="1"/>
          </p:cNvSpPr>
          <p:nvPr>
            <p:ph type="pic" sz="quarter" idx="17"/>
          </p:nvPr>
        </p:nvSpPr>
        <p:spPr>
          <a:xfrm>
            <a:off x="9168000" y="4044131"/>
            <a:ext cx="2908914" cy="263996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29CFD9D2-07EE-44AE-B85B-BD7C5CBD1C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1" name="235 Rectángulo">
            <a:extLst>
              <a:ext uri="{FF2B5EF4-FFF2-40B4-BE49-F238E27FC236}">
                <a16:creationId xmlns:a16="http://schemas.microsoft.com/office/drawing/2014/main" id="{2CD0E08E-B0B0-444B-A9CA-B2AB7A8E4B08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2" grpId="0" animBg="1"/>
      <p:bldP spid="28" grpId="0" animBg="1"/>
      <p:bldP spid="27" grpId="0" animBg="1"/>
      <p:bldP spid="32" grpId="0" animBg="1"/>
      <p:bldP spid="31" grpId="0" animBg="1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1443285" y="1786777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3" name="2">
            <a:extLst>
              <a:ext uri="{FF2B5EF4-FFF2-40B4-BE49-F238E27FC236}">
                <a16:creationId xmlns:a16="http://schemas.microsoft.com/office/drawing/2014/main" id="{45F51C5A-62DD-488C-805A-167D0DEC80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8248" y="1786508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id="{86D1A0EC-2842-477F-8380-C93DA09DDB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53210" y="1786508"/>
            <a:ext cx="2968007" cy="2429719"/>
          </a:xfrm>
          <a:prstGeom prst="roundRect">
            <a:avLst>
              <a:gd name="adj" fmla="val 2360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3" grpId="0" animBg="1"/>
      <p:bldP spid="14" grpId="0" animBg="1"/>
      <p:bldP spid="17" grpId="0"/>
      <p:bldP spid="18" grpId="0"/>
      <p:bldP spid="24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20" name="2"/>
          <p:cNvSpPr>
            <a:spLocks noGrp="1"/>
          </p:cNvSpPr>
          <p:nvPr>
            <p:ph type="pic" sz="quarter" idx="11"/>
          </p:nvPr>
        </p:nvSpPr>
        <p:spPr>
          <a:xfrm>
            <a:off x="454512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A24D36DA-0AE6-4BD9-B84C-3EE571A24F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32665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93BFA706-0F9F-4225-A421-3DF5CE9F3D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0818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9" name="2">
            <a:extLst>
              <a:ext uri="{FF2B5EF4-FFF2-40B4-BE49-F238E27FC236}">
                <a16:creationId xmlns:a16="http://schemas.microsoft.com/office/drawing/2014/main" id="{AEB702C9-F8C5-4E9C-985A-18BE8C5BDE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88972" y="1786778"/>
            <a:ext cx="2654788" cy="17322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118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17" grpId="0"/>
      <p:bldP spid="18" grpId="0"/>
      <p:bldP spid="24" grpId="0" animBg="1"/>
      <p:bldP spid="11" grpId="0" animBg="1"/>
      <p:bldP spid="12" grpId="0" animBg="1"/>
      <p:bldP spid="19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32436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id="{7FF70064-B0AF-42DC-8391-D527DF99E7F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711025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id="{61F928EE-4000-409B-B7A6-2DA2CFB19B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489615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37" name="Marcador de posición de imagen 36">
            <a:extLst>
              <a:ext uri="{FF2B5EF4-FFF2-40B4-BE49-F238E27FC236}">
                <a16:creationId xmlns:a16="http://schemas.microsoft.com/office/drawing/2014/main" id="{D5672A69-0416-4C82-82B7-6644006B40C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268204" y="1726886"/>
            <a:ext cx="2003034" cy="20030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12 Marcador de texto">
            <a:extLst>
              <a:ext uri="{FF2B5EF4-FFF2-40B4-BE49-F238E27FC236}">
                <a16:creationId xmlns:a16="http://schemas.microsoft.com/office/drawing/2014/main" id="{C1AB62C5-6211-45B6-A929-A3254236AC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1" name="18 Conector recto">
            <a:extLst>
              <a:ext uri="{FF2B5EF4-FFF2-40B4-BE49-F238E27FC236}">
                <a16:creationId xmlns:a16="http://schemas.microsoft.com/office/drawing/2014/main" id="{CD3A2424-2A91-4E84-8423-DA5D1117F320}"/>
              </a:ext>
            </a:extLst>
          </p:cNvPr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20 Rectángulo">
            <a:extLst>
              <a:ext uri="{FF2B5EF4-FFF2-40B4-BE49-F238E27FC236}">
                <a16:creationId xmlns:a16="http://schemas.microsoft.com/office/drawing/2014/main" id="{922F55B5-BCE4-4558-ACC8-2F95DB4D2985}"/>
              </a:ext>
            </a:extLst>
          </p:cNvPr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7 Rectángulo">
            <a:extLst>
              <a:ext uri="{FF2B5EF4-FFF2-40B4-BE49-F238E27FC236}">
                <a16:creationId xmlns:a16="http://schemas.microsoft.com/office/drawing/2014/main" id="{3774F678-52C6-45D1-BBBF-9C2B19CD4B28}"/>
              </a:ext>
            </a:extLst>
          </p:cNvPr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4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23" grpId="0"/>
      <p:bldP spid="24" grpId="0"/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D208D24-71A8-4D47-8601-6A77E23E647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35735" y="346514"/>
            <a:ext cx="3774859" cy="301498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21" name="11 Rectángulo">
            <a:extLst>
              <a:ext uri="{FF2B5EF4-FFF2-40B4-BE49-F238E27FC236}">
                <a16:creationId xmlns:a16="http://schemas.microsoft.com/office/drawing/2014/main" id="{0D0F1781-7046-4D05-92C3-2B968BCE250E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2" name="12 Rectángulo">
            <a:extLst>
              <a:ext uri="{FF2B5EF4-FFF2-40B4-BE49-F238E27FC236}">
                <a16:creationId xmlns:a16="http://schemas.microsoft.com/office/drawing/2014/main" id="{B33FB721-54F8-4353-9E55-898988ED7CAC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3" name="5 Marcador de número de diapositiva">
            <a:extLst>
              <a:ext uri="{FF2B5EF4-FFF2-40B4-BE49-F238E27FC236}">
                <a16:creationId xmlns:a16="http://schemas.microsoft.com/office/drawing/2014/main" id="{E81B7EBF-C138-4BFF-A83C-1315C907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4" name="Rectángulo 5">
            <a:extLst>
              <a:ext uri="{FF2B5EF4-FFF2-40B4-BE49-F238E27FC236}">
                <a16:creationId xmlns:a16="http://schemas.microsoft.com/office/drawing/2014/main" id="{FCC22919-6F01-4BDA-8193-775C5732F45A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2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3" grpId="0"/>
      <p:bldP spid="24" grpId="0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67689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08383" y="0"/>
            <a:ext cx="8683618" cy="6858000"/>
          </a:xfrm>
          <a:custGeom>
            <a:avLst/>
            <a:gdLst>
              <a:gd name="connsiteX0" fmla="*/ 9920777 w 17368367"/>
              <a:gd name="connsiteY0" fmla="*/ 0 h 13717588"/>
              <a:gd name="connsiteX1" fmla="*/ 17368367 w 17368367"/>
              <a:gd name="connsiteY1" fmla="*/ 0 h 13717588"/>
              <a:gd name="connsiteX2" fmla="*/ 17368367 w 17368367"/>
              <a:gd name="connsiteY2" fmla="*/ 13717588 h 13717588"/>
              <a:gd name="connsiteX3" fmla="*/ 13468841 w 17368367"/>
              <a:gd name="connsiteY3" fmla="*/ 13717588 h 13717588"/>
              <a:gd name="connsiteX4" fmla="*/ 0 w 17368367"/>
              <a:gd name="connsiteY4" fmla="*/ 7539099 h 13717588"/>
              <a:gd name="connsiteX5" fmla="*/ 0 w 17368367"/>
              <a:gd name="connsiteY5" fmla="*/ 7472075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68367" h="13717588">
                <a:moveTo>
                  <a:pt x="9920777" y="0"/>
                </a:moveTo>
                <a:lnTo>
                  <a:pt x="17368367" y="0"/>
                </a:lnTo>
                <a:lnTo>
                  <a:pt x="17368367" y="13717588"/>
                </a:lnTo>
                <a:lnTo>
                  <a:pt x="13468841" y="13717588"/>
                </a:lnTo>
                <a:lnTo>
                  <a:pt x="0" y="7539099"/>
                </a:lnTo>
                <a:lnTo>
                  <a:pt x="0" y="7472075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2903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2B51BF43-792C-4476-A768-EBD2FAE625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66999" y="3467428"/>
            <a:ext cx="5725001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" name="2 Marcador de posición de imagen">
            <a:extLst>
              <a:ext uri="{FF2B5EF4-FFF2-40B4-BE49-F238E27FC236}">
                <a16:creationId xmlns:a16="http://schemas.microsoft.com/office/drawing/2014/main" id="{14F09B18-422B-4A61-87C5-13273ADCBF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67428"/>
            <a:ext cx="5725001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2 Marcador de posición de imagen">
            <a:extLst>
              <a:ext uri="{FF2B5EF4-FFF2-40B4-BE49-F238E27FC236}">
                <a16:creationId xmlns:a16="http://schemas.microsoft.com/office/drawing/2014/main" id="{26103845-7E42-4A3F-9D8A-B74F6112B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54238" y="2871051"/>
            <a:ext cx="6283525" cy="398694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1146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1399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id="{95140381-4C50-4167-879E-5620A458EB4D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4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>
            <a:extLst>
              <a:ext uri="{FF2B5EF4-FFF2-40B4-BE49-F238E27FC236}">
                <a16:creationId xmlns:a16="http://schemas.microsoft.com/office/drawing/2014/main" id="{136A931C-F274-4A47-A5F9-3B295D7B1F8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888249" y="467040"/>
            <a:ext cx="10854598" cy="5988667"/>
            <a:chOff x="-5854210" y="2216455"/>
            <a:chExt cx="20117235" cy="11350954"/>
          </a:xfrm>
        </p:grpSpPr>
        <p:sp>
          <p:nvSpPr>
            <p:cNvPr id="4" name="Rectángulo redondeado 34">
              <a:extLst>
                <a:ext uri="{FF2B5EF4-FFF2-40B4-BE49-F238E27FC236}">
                  <a16:creationId xmlns:a16="http://schemas.microsoft.com/office/drawing/2014/main" id="{50E4D8C2-FEBD-428E-A5BF-6F423250B44F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" name="Elipse 7">
              <a:extLst>
                <a:ext uri="{FF2B5EF4-FFF2-40B4-BE49-F238E27FC236}">
                  <a16:creationId xmlns:a16="http://schemas.microsoft.com/office/drawing/2014/main" id="{179050F6-93BC-4E62-A89B-3DDC3F154B87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32E3E80B-A0B4-45CF-BEC2-CD5B55991BA3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7" name="374 Grupo">
              <a:extLst>
                <a:ext uri="{FF2B5EF4-FFF2-40B4-BE49-F238E27FC236}">
                  <a16:creationId xmlns:a16="http://schemas.microsoft.com/office/drawing/2014/main" id="{EAC35194-7B3F-47CB-9147-701BE92D123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10" name="20 Rectángulo redondeado">
                <a:extLst>
                  <a:ext uri="{FF2B5EF4-FFF2-40B4-BE49-F238E27FC236}">
                    <a16:creationId xmlns:a16="http://schemas.microsoft.com/office/drawing/2014/main" id="{03F1D52E-B964-4060-83E7-517ADD5D2289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MX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" name="Rectángulo redondeado 3">
                <a:extLst>
                  <a:ext uri="{FF2B5EF4-FFF2-40B4-BE49-F238E27FC236}">
                    <a16:creationId xmlns:a16="http://schemas.microsoft.com/office/drawing/2014/main" id="{E1306B43-AD1B-4C80-A121-80E1D592ACE1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SV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8" name="23 Rectángulo redondeado">
              <a:extLst>
                <a:ext uri="{FF2B5EF4-FFF2-40B4-BE49-F238E27FC236}">
                  <a16:creationId xmlns:a16="http://schemas.microsoft.com/office/drawing/2014/main" id="{F39A3D81-2448-40B8-BD01-9CA11C2B794F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MX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ángulo redondeado 3">
              <a:extLst>
                <a:ext uri="{FF2B5EF4-FFF2-40B4-BE49-F238E27FC236}">
                  <a16:creationId xmlns:a16="http://schemas.microsoft.com/office/drawing/2014/main" id="{8DB9F20C-D006-41B8-B73E-60675E1DBA4C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Marcador de posición de imagen 33">
            <a:extLst>
              <a:ext uri="{FF2B5EF4-FFF2-40B4-BE49-F238E27FC236}">
                <a16:creationId xmlns:a16="http://schemas.microsoft.com/office/drawing/2014/main" id="{485353D9-C3EB-4CFC-971A-12E643E5D1F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1529964" y="819258"/>
            <a:ext cx="8176515" cy="50556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67128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4 Grupo">
            <a:extLst>
              <a:ext uri="{FF2B5EF4-FFF2-40B4-BE49-F238E27FC236}">
                <a16:creationId xmlns:a16="http://schemas.microsoft.com/office/drawing/2014/main" id="{BEFFADAE-0035-4509-9BC5-BC34F8FED4B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0834" y="1742546"/>
            <a:ext cx="5666852" cy="3126500"/>
            <a:chOff x="-5854210" y="2216455"/>
            <a:chExt cx="20117235" cy="11350954"/>
          </a:xfrm>
        </p:grpSpPr>
        <p:sp>
          <p:nvSpPr>
            <p:cNvPr id="14" name="Rectángulo redondeado 34">
              <a:extLst>
                <a:ext uri="{FF2B5EF4-FFF2-40B4-BE49-F238E27FC236}">
                  <a16:creationId xmlns:a16="http://schemas.microsoft.com/office/drawing/2014/main" id="{79EB2350-154A-4BC8-90B8-DAB22B2EC3C1}"/>
                </a:ext>
              </a:extLst>
            </p:cNvPr>
            <p:cNvSpPr/>
            <p:nvPr/>
          </p:nvSpPr>
          <p:spPr>
            <a:xfrm>
              <a:off x="-3927982" y="2216455"/>
              <a:ext cx="16313946" cy="11105489"/>
            </a:xfrm>
            <a:prstGeom prst="roundRect">
              <a:avLst>
                <a:gd name="adj" fmla="val 5106"/>
              </a:avLst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effectLst>
              <a:innerShdw blurRad="25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Elipse 7">
              <a:extLst>
                <a:ext uri="{FF2B5EF4-FFF2-40B4-BE49-F238E27FC236}">
                  <a16:creationId xmlns:a16="http://schemas.microsoft.com/office/drawing/2014/main" id="{FC2B3056-3AFE-4BAD-8311-1FD3EB59CF7F}"/>
                </a:ext>
              </a:extLst>
            </p:cNvPr>
            <p:cNvSpPr/>
            <p:nvPr/>
          </p:nvSpPr>
          <p:spPr>
            <a:xfrm>
              <a:off x="4129747" y="2442101"/>
              <a:ext cx="136298" cy="1320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8E9ED9B4-E1A0-442D-92A9-13A59DFFB53B}"/>
                </a:ext>
              </a:extLst>
            </p:cNvPr>
            <p:cNvSpPr/>
            <p:nvPr/>
          </p:nvSpPr>
          <p:spPr>
            <a:xfrm>
              <a:off x="4087643" y="2437652"/>
              <a:ext cx="109313" cy="10859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7" name="374 Grupo">
              <a:extLst>
                <a:ext uri="{FF2B5EF4-FFF2-40B4-BE49-F238E27FC236}">
                  <a16:creationId xmlns:a16="http://schemas.microsoft.com/office/drawing/2014/main" id="{01AFDC6C-C25C-4200-B9DE-F5FF3A29E095}"/>
                </a:ext>
              </a:extLst>
            </p:cNvPr>
            <p:cNvGrpSpPr/>
            <p:nvPr/>
          </p:nvGrpSpPr>
          <p:grpSpPr>
            <a:xfrm>
              <a:off x="-5854210" y="12964442"/>
              <a:ext cx="20117235" cy="602967"/>
              <a:chOff x="-5715543" y="3770615"/>
              <a:chExt cx="6625214" cy="199884"/>
            </a:xfrm>
            <a:effectLst>
              <a:reflection blurRad="6350" stA="50000" endA="300" endPos="90000" dist="50800" dir="5400000" sy="-100000" algn="bl" rotWithShape="0"/>
            </a:effectLst>
          </p:grpSpPr>
          <p:sp>
            <p:nvSpPr>
              <p:cNvPr id="20" name="20 Rectángulo redondeado">
                <a:extLst>
                  <a:ext uri="{FF2B5EF4-FFF2-40B4-BE49-F238E27FC236}">
                    <a16:creationId xmlns:a16="http://schemas.microsoft.com/office/drawing/2014/main" id="{FD4CDC1B-9B09-42AA-A58A-2548CAAF8957}"/>
                  </a:ext>
                </a:extLst>
              </p:cNvPr>
              <p:cNvSpPr/>
              <p:nvPr/>
            </p:nvSpPr>
            <p:spPr>
              <a:xfrm>
                <a:off x="-5706018" y="3849586"/>
                <a:ext cx="6599368" cy="120913"/>
              </a:xfrm>
              <a:custGeom>
                <a:avLst/>
                <a:gdLst>
                  <a:gd name="connsiteX0" fmla="*/ 0 w 6581775"/>
                  <a:gd name="connsiteY0" fmla="*/ 12303 h 73819"/>
                  <a:gd name="connsiteX1" fmla="*/ 12303 w 6581775"/>
                  <a:gd name="connsiteY1" fmla="*/ 0 h 73819"/>
                  <a:gd name="connsiteX2" fmla="*/ 6569472 w 6581775"/>
                  <a:gd name="connsiteY2" fmla="*/ 0 h 73819"/>
                  <a:gd name="connsiteX3" fmla="*/ 6581775 w 6581775"/>
                  <a:gd name="connsiteY3" fmla="*/ 12303 h 73819"/>
                  <a:gd name="connsiteX4" fmla="*/ 6581775 w 6581775"/>
                  <a:gd name="connsiteY4" fmla="*/ 61516 h 73819"/>
                  <a:gd name="connsiteX5" fmla="*/ 6569472 w 6581775"/>
                  <a:gd name="connsiteY5" fmla="*/ 73819 h 73819"/>
                  <a:gd name="connsiteX6" fmla="*/ 12303 w 6581775"/>
                  <a:gd name="connsiteY6" fmla="*/ 73819 h 73819"/>
                  <a:gd name="connsiteX7" fmla="*/ 0 w 6581775"/>
                  <a:gd name="connsiteY7" fmla="*/ 61516 h 73819"/>
                  <a:gd name="connsiteX8" fmla="*/ 0 w 6581775"/>
                  <a:gd name="connsiteY8" fmla="*/ 12303 h 73819"/>
                  <a:gd name="connsiteX0" fmla="*/ 0 w 6581775"/>
                  <a:gd name="connsiteY0" fmla="*/ 12303 h 76200"/>
                  <a:gd name="connsiteX1" fmla="*/ 12303 w 6581775"/>
                  <a:gd name="connsiteY1" fmla="*/ 0 h 76200"/>
                  <a:gd name="connsiteX2" fmla="*/ 6569472 w 6581775"/>
                  <a:gd name="connsiteY2" fmla="*/ 0 h 76200"/>
                  <a:gd name="connsiteX3" fmla="*/ 6581775 w 6581775"/>
                  <a:gd name="connsiteY3" fmla="*/ 12303 h 76200"/>
                  <a:gd name="connsiteX4" fmla="*/ 6581775 w 6581775"/>
                  <a:gd name="connsiteY4" fmla="*/ 61516 h 76200"/>
                  <a:gd name="connsiteX5" fmla="*/ 6569472 w 6581775"/>
                  <a:gd name="connsiteY5" fmla="*/ 73819 h 76200"/>
                  <a:gd name="connsiteX6" fmla="*/ 202803 w 6581775"/>
                  <a:gd name="connsiteY6" fmla="*/ 76200 h 76200"/>
                  <a:gd name="connsiteX7" fmla="*/ 0 w 6581775"/>
                  <a:gd name="connsiteY7" fmla="*/ 61516 h 76200"/>
                  <a:gd name="connsiteX8" fmla="*/ 0 w 6581775"/>
                  <a:gd name="connsiteY8" fmla="*/ 12303 h 76200"/>
                  <a:gd name="connsiteX0" fmla="*/ 334156 w 6915931"/>
                  <a:gd name="connsiteY0" fmla="*/ 12303 h 76200"/>
                  <a:gd name="connsiteX1" fmla="*/ 346459 w 6915931"/>
                  <a:gd name="connsiteY1" fmla="*/ 0 h 76200"/>
                  <a:gd name="connsiteX2" fmla="*/ 6903628 w 6915931"/>
                  <a:gd name="connsiteY2" fmla="*/ 0 h 76200"/>
                  <a:gd name="connsiteX3" fmla="*/ 6915931 w 6915931"/>
                  <a:gd name="connsiteY3" fmla="*/ 12303 h 76200"/>
                  <a:gd name="connsiteX4" fmla="*/ 6915931 w 6915931"/>
                  <a:gd name="connsiteY4" fmla="*/ 61516 h 76200"/>
                  <a:gd name="connsiteX5" fmla="*/ 6903628 w 6915931"/>
                  <a:gd name="connsiteY5" fmla="*/ 73819 h 76200"/>
                  <a:gd name="connsiteX6" fmla="*/ 536959 w 6915931"/>
                  <a:gd name="connsiteY6" fmla="*/ 76200 h 76200"/>
                  <a:gd name="connsiteX7" fmla="*/ 334156 w 6915931"/>
                  <a:gd name="connsiteY7" fmla="*/ 12303 h 76200"/>
                  <a:gd name="connsiteX0" fmla="*/ 908279 w 7287251"/>
                  <a:gd name="connsiteY0" fmla="*/ 76200 h 76200"/>
                  <a:gd name="connsiteX1" fmla="*/ 717779 w 7287251"/>
                  <a:gd name="connsiteY1" fmla="*/ 0 h 76200"/>
                  <a:gd name="connsiteX2" fmla="*/ 7274948 w 7287251"/>
                  <a:gd name="connsiteY2" fmla="*/ 0 h 76200"/>
                  <a:gd name="connsiteX3" fmla="*/ 7287251 w 7287251"/>
                  <a:gd name="connsiteY3" fmla="*/ 12303 h 76200"/>
                  <a:gd name="connsiteX4" fmla="*/ 7287251 w 7287251"/>
                  <a:gd name="connsiteY4" fmla="*/ 61516 h 76200"/>
                  <a:gd name="connsiteX5" fmla="*/ 7274948 w 7287251"/>
                  <a:gd name="connsiteY5" fmla="*/ 73819 h 76200"/>
                  <a:gd name="connsiteX6" fmla="*/ 908279 w 7287251"/>
                  <a:gd name="connsiteY6" fmla="*/ 76200 h 76200"/>
                  <a:gd name="connsiteX0" fmla="*/ 556434 w 6935406"/>
                  <a:gd name="connsiteY0" fmla="*/ 76200 h 76200"/>
                  <a:gd name="connsiteX1" fmla="*/ 365934 w 6935406"/>
                  <a:gd name="connsiteY1" fmla="*/ 0 h 76200"/>
                  <a:gd name="connsiteX2" fmla="*/ 6923103 w 6935406"/>
                  <a:gd name="connsiteY2" fmla="*/ 0 h 76200"/>
                  <a:gd name="connsiteX3" fmla="*/ 6935406 w 6935406"/>
                  <a:gd name="connsiteY3" fmla="*/ 12303 h 76200"/>
                  <a:gd name="connsiteX4" fmla="*/ 6935406 w 6935406"/>
                  <a:gd name="connsiteY4" fmla="*/ 61516 h 76200"/>
                  <a:gd name="connsiteX5" fmla="*/ 6923103 w 6935406"/>
                  <a:gd name="connsiteY5" fmla="*/ 73819 h 76200"/>
                  <a:gd name="connsiteX6" fmla="*/ 556434 w 6935406"/>
                  <a:gd name="connsiteY6" fmla="*/ 76200 h 76200"/>
                  <a:gd name="connsiteX0" fmla="*/ 203303 w 6582275"/>
                  <a:gd name="connsiteY0" fmla="*/ 76200 h 76200"/>
                  <a:gd name="connsiteX1" fmla="*/ 12803 w 6582275"/>
                  <a:gd name="connsiteY1" fmla="*/ 0 h 76200"/>
                  <a:gd name="connsiteX2" fmla="*/ 6569972 w 6582275"/>
                  <a:gd name="connsiteY2" fmla="*/ 0 h 76200"/>
                  <a:gd name="connsiteX3" fmla="*/ 6582275 w 6582275"/>
                  <a:gd name="connsiteY3" fmla="*/ 12303 h 76200"/>
                  <a:gd name="connsiteX4" fmla="*/ 6582275 w 6582275"/>
                  <a:gd name="connsiteY4" fmla="*/ 61516 h 76200"/>
                  <a:gd name="connsiteX5" fmla="*/ 6569972 w 6582275"/>
                  <a:gd name="connsiteY5" fmla="*/ 73819 h 76200"/>
                  <a:gd name="connsiteX6" fmla="*/ 203303 w 658227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81615 w 6581615"/>
                  <a:gd name="connsiteY4" fmla="*/ 61516 h 76200"/>
                  <a:gd name="connsiteX5" fmla="*/ 6569312 w 6581615"/>
                  <a:gd name="connsiteY5" fmla="*/ 73819 h 76200"/>
                  <a:gd name="connsiteX6" fmla="*/ 202643 w 6581615"/>
                  <a:gd name="connsiteY6" fmla="*/ 76200 h 76200"/>
                  <a:gd name="connsiteX0" fmla="*/ 202643 w 6581615"/>
                  <a:gd name="connsiteY0" fmla="*/ 76200 h 76200"/>
                  <a:gd name="connsiteX1" fmla="*/ 12143 w 6581615"/>
                  <a:gd name="connsiteY1" fmla="*/ 0 h 76200"/>
                  <a:gd name="connsiteX2" fmla="*/ 6569312 w 6581615"/>
                  <a:gd name="connsiteY2" fmla="*/ 0 h 76200"/>
                  <a:gd name="connsiteX3" fmla="*/ 6581615 w 6581615"/>
                  <a:gd name="connsiteY3" fmla="*/ 12303 h 76200"/>
                  <a:gd name="connsiteX4" fmla="*/ 6569312 w 6581615"/>
                  <a:gd name="connsiteY4" fmla="*/ 73819 h 76200"/>
                  <a:gd name="connsiteX5" fmla="*/ 202643 w 6581615"/>
                  <a:gd name="connsiteY5" fmla="*/ 76200 h 76200"/>
                  <a:gd name="connsiteX0" fmla="*/ 202643 w 7377095"/>
                  <a:gd name="connsiteY0" fmla="*/ 76200 h 76200"/>
                  <a:gd name="connsiteX1" fmla="*/ 12143 w 7377095"/>
                  <a:gd name="connsiteY1" fmla="*/ 0 h 76200"/>
                  <a:gd name="connsiteX2" fmla="*/ 6569312 w 7377095"/>
                  <a:gd name="connsiteY2" fmla="*/ 0 h 76200"/>
                  <a:gd name="connsiteX3" fmla="*/ 6569312 w 7377095"/>
                  <a:gd name="connsiteY3" fmla="*/ 73819 h 76200"/>
                  <a:gd name="connsiteX4" fmla="*/ 202643 w 7377095"/>
                  <a:gd name="connsiteY4" fmla="*/ 76200 h 76200"/>
                  <a:gd name="connsiteX0" fmla="*/ 202643 w 7276041"/>
                  <a:gd name="connsiteY0" fmla="*/ 76200 h 76200"/>
                  <a:gd name="connsiteX1" fmla="*/ 12143 w 7276041"/>
                  <a:gd name="connsiteY1" fmla="*/ 0 h 76200"/>
                  <a:gd name="connsiteX2" fmla="*/ 6569312 w 7276041"/>
                  <a:gd name="connsiteY2" fmla="*/ 0 h 76200"/>
                  <a:gd name="connsiteX3" fmla="*/ 6347855 w 7276041"/>
                  <a:gd name="connsiteY3" fmla="*/ 73819 h 76200"/>
                  <a:gd name="connsiteX4" fmla="*/ 202643 w 7276041"/>
                  <a:gd name="connsiteY4" fmla="*/ 76200 h 76200"/>
                  <a:gd name="connsiteX0" fmla="*/ 202643 w 7034172"/>
                  <a:gd name="connsiteY0" fmla="*/ 76200 h 76200"/>
                  <a:gd name="connsiteX1" fmla="*/ 12143 w 7034172"/>
                  <a:gd name="connsiteY1" fmla="*/ 0 h 76200"/>
                  <a:gd name="connsiteX2" fmla="*/ 6569312 w 7034172"/>
                  <a:gd name="connsiteY2" fmla="*/ 0 h 76200"/>
                  <a:gd name="connsiteX3" fmla="*/ 6347855 w 7034172"/>
                  <a:gd name="connsiteY3" fmla="*/ 73819 h 76200"/>
                  <a:gd name="connsiteX4" fmla="*/ 202643 w 7034172"/>
                  <a:gd name="connsiteY4" fmla="*/ 76200 h 76200"/>
                  <a:gd name="connsiteX0" fmla="*/ 202643 w 6569312"/>
                  <a:gd name="connsiteY0" fmla="*/ 76200 h 76200"/>
                  <a:gd name="connsiteX1" fmla="*/ 12143 w 6569312"/>
                  <a:gd name="connsiteY1" fmla="*/ 0 h 76200"/>
                  <a:gd name="connsiteX2" fmla="*/ 6569312 w 6569312"/>
                  <a:gd name="connsiteY2" fmla="*/ 0 h 76200"/>
                  <a:gd name="connsiteX3" fmla="*/ 6347855 w 6569312"/>
                  <a:gd name="connsiteY3" fmla="*/ 73819 h 76200"/>
                  <a:gd name="connsiteX4" fmla="*/ 202643 w 6569312"/>
                  <a:gd name="connsiteY4" fmla="*/ 76200 h 76200"/>
                  <a:gd name="connsiteX0" fmla="*/ 202643 w 6570965"/>
                  <a:gd name="connsiteY0" fmla="*/ 76200 h 76200"/>
                  <a:gd name="connsiteX1" fmla="*/ 12143 w 6570965"/>
                  <a:gd name="connsiteY1" fmla="*/ 0 h 76200"/>
                  <a:gd name="connsiteX2" fmla="*/ 6569312 w 6570965"/>
                  <a:gd name="connsiteY2" fmla="*/ 0 h 76200"/>
                  <a:gd name="connsiteX3" fmla="*/ 6347855 w 6570965"/>
                  <a:gd name="connsiteY3" fmla="*/ 73819 h 76200"/>
                  <a:gd name="connsiteX4" fmla="*/ 202643 w 6570965"/>
                  <a:gd name="connsiteY4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0965" h="76200">
                    <a:moveTo>
                      <a:pt x="202643" y="76200"/>
                    </a:moveTo>
                    <a:cubicBezTo>
                      <a:pt x="121814" y="61516"/>
                      <a:pt x="-46461" y="17462"/>
                      <a:pt x="12143" y="0"/>
                    </a:cubicBezTo>
                    <a:lnTo>
                      <a:pt x="6569312" y="0"/>
                    </a:lnTo>
                    <a:cubicBezTo>
                      <a:pt x="6583467" y="17065"/>
                      <a:pt x="6506472" y="53975"/>
                      <a:pt x="6347855" y="73819"/>
                    </a:cubicBezTo>
                    <a:lnTo>
                      <a:pt x="202643" y="76200"/>
                    </a:lnTo>
                    <a:close/>
                  </a:path>
                </a:pathLst>
              </a:custGeom>
              <a:gradFill flip="none" rotWithShape="1">
                <a:gsLst>
                  <a:gs pos="95000">
                    <a:srgbClr val="A5A9AD"/>
                  </a:gs>
                  <a:gs pos="50000">
                    <a:srgbClr val="868B90"/>
                  </a:gs>
                  <a:gs pos="8000">
                    <a:srgbClr val="868B90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12700" dist="25400" dir="5400000" algn="t" rotWithShape="0">
                  <a:schemeClr val="tx1">
                    <a:lumMod val="85000"/>
                    <a:lumOff val="15000"/>
                  </a:schemeClr>
                </a:outerShdw>
              </a:effectLst>
              <a:scene3d>
                <a:camera prst="orthographicFront"/>
                <a:lightRig rig="harsh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MX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Rectángulo redondeado 3">
                <a:extLst>
                  <a:ext uri="{FF2B5EF4-FFF2-40B4-BE49-F238E27FC236}">
                    <a16:creationId xmlns:a16="http://schemas.microsoft.com/office/drawing/2014/main" id="{3995D5CF-1BA7-481D-A02F-9D1B38CC6504}"/>
                  </a:ext>
                </a:extLst>
              </p:cNvPr>
              <p:cNvSpPr/>
              <p:nvPr/>
            </p:nvSpPr>
            <p:spPr>
              <a:xfrm>
                <a:off x="-5715543" y="3770615"/>
                <a:ext cx="6625214" cy="129600"/>
              </a:xfrm>
              <a:prstGeom prst="roundRect">
                <a:avLst>
                  <a:gd name="adj" fmla="val 23977"/>
                </a:avLst>
              </a:prstGeom>
              <a:gradFill flip="none" rotWithShape="1">
                <a:gsLst>
                  <a:gs pos="100000">
                    <a:srgbClr val="868B90"/>
                  </a:gs>
                  <a:gs pos="95000">
                    <a:srgbClr val="868B90"/>
                  </a:gs>
                  <a:gs pos="0">
                    <a:srgbClr val="868B90"/>
                  </a:gs>
                  <a:gs pos="98000">
                    <a:srgbClr val="FFFFFF"/>
                  </a:gs>
                  <a:gs pos="2000">
                    <a:srgbClr val="FBF9FA"/>
                  </a:gs>
                  <a:gs pos="5000">
                    <a:srgbClr val="868B90"/>
                  </a:gs>
                  <a:gs pos="90000">
                    <a:srgbClr val="FAF9FB"/>
                  </a:gs>
                  <a:gs pos="10000">
                    <a:srgbClr val="FBF9FA"/>
                  </a:gs>
                  <a:gs pos="39000">
                    <a:srgbClr val="FBF9FA"/>
                  </a:gs>
                  <a:gs pos="63000">
                    <a:srgbClr val="FBF9FA"/>
                  </a:gs>
                </a:gsLst>
                <a:lin ang="21594000" scaled="0"/>
                <a:tileRect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08493"/>
                <a:endParaRPr lang="es-SV" sz="2400" dirty="0">
                  <a:solidFill>
                    <a:srgbClr val="FFFF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8" name="23 Rectángulo redondeado">
              <a:extLst>
                <a:ext uri="{FF2B5EF4-FFF2-40B4-BE49-F238E27FC236}">
                  <a16:creationId xmlns:a16="http://schemas.microsoft.com/office/drawing/2014/main" id="{81D40655-88EB-45AF-BFD7-6D925DED7392}"/>
                </a:ext>
              </a:extLst>
            </p:cNvPr>
            <p:cNvSpPr/>
            <p:nvPr/>
          </p:nvSpPr>
          <p:spPr>
            <a:xfrm>
              <a:off x="2823939" y="12968008"/>
              <a:ext cx="2804149" cy="249019"/>
            </a:xfrm>
            <a:custGeom>
              <a:avLst/>
              <a:gdLst/>
              <a:ahLst/>
              <a:cxnLst/>
              <a:rect l="l" t="t" r="r" b="b"/>
              <a:pathLst>
                <a:path w="923491" h="82550">
                  <a:moveTo>
                    <a:pt x="0" y="0"/>
                  </a:moveTo>
                  <a:lnTo>
                    <a:pt x="923491" y="0"/>
                  </a:lnTo>
                  <a:cubicBezTo>
                    <a:pt x="920296" y="46402"/>
                    <a:pt x="881273" y="82550"/>
                    <a:pt x="833807" y="82550"/>
                  </a:cubicBezTo>
                  <a:lnTo>
                    <a:pt x="89683" y="82550"/>
                  </a:lnTo>
                  <a:cubicBezTo>
                    <a:pt x="42218" y="82550"/>
                    <a:pt x="3194" y="46402"/>
                    <a:pt x="0" y="0"/>
                  </a:cubicBezTo>
                  <a:close/>
                </a:path>
              </a:pathLst>
            </a:custGeom>
            <a:solidFill>
              <a:srgbClr val="F7F5F9"/>
            </a:solidFill>
            <a:ln w="3175">
              <a:noFill/>
            </a:ln>
            <a:effectLst>
              <a:innerShdw blurRad="12700" dist="12700" dir="5400000">
                <a:prstClr val="black">
                  <a:alpha val="7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MX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Rectángulo redondeado 3">
              <a:extLst>
                <a:ext uri="{FF2B5EF4-FFF2-40B4-BE49-F238E27FC236}">
                  <a16:creationId xmlns:a16="http://schemas.microsoft.com/office/drawing/2014/main" id="{59B2B1C1-54BE-4524-AD90-6EFD5CD93DCB}"/>
                </a:ext>
              </a:extLst>
            </p:cNvPr>
            <p:cNvSpPr/>
            <p:nvPr/>
          </p:nvSpPr>
          <p:spPr>
            <a:xfrm>
              <a:off x="-3925253" y="2216455"/>
              <a:ext cx="6286434" cy="9112288"/>
            </a:xfrm>
            <a:custGeom>
              <a:avLst/>
              <a:gdLst/>
              <a:ahLst/>
              <a:cxnLst/>
              <a:rect l="l" t="t" r="r" b="b"/>
              <a:pathLst>
                <a:path w="2070313" h="3020732">
                  <a:moveTo>
                    <a:pt x="187976" y="0"/>
                  </a:moveTo>
                  <a:lnTo>
                    <a:pt x="2070313" y="0"/>
                  </a:lnTo>
                  <a:lnTo>
                    <a:pt x="1928420" y="207031"/>
                  </a:lnTo>
                  <a:lnTo>
                    <a:pt x="183453" y="207031"/>
                  </a:lnTo>
                  <a:lnTo>
                    <a:pt x="183453" y="2753062"/>
                  </a:lnTo>
                  <a:lnTo>
                    <a:pt x="0" y="3020732"/>
                  </a:lnTo>
                  <a:lnTo>
                    <a:pt x="0" y="187976"/>
                  </a:lnTo>
                  <a:cubicBezTo>
                    <a:pt x="0" y="84160"/>
                    <a:pt x="84160" y="0"/>
                    <a:pt x="18797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6000">
                  <a:schemeClr val="bg1">
                    <a:alpha val="41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8493"/>
              <a:endParaRPr lang="es-SV" sz="24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AC24730D-F4CC-45E5-8294-5057225BCEA6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136812" y="1911540"/>
            <a:ext cx="4294897" cy="2698831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18107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F27162DB-BD97-40B1-9477-0131F5A66998}"/>
              </a:ext>
            </a:extLst>
          </p:cNvPr>
          <p:cNvSpPr/>
          <p:nvPr userDrawn="1"/>
        </p:nvSpPr>
        <p:spPr bwMode="auto">
          <a:xfrm>
            <a:off x="0" y="0"/>
            <a:ext cx="12192000" cy="3901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8" name="Picture 6" descr="http://www.pngall.com/wp-content/uploads/2016/04/Monitor-Free-PNG-Image.png">
            <a:extLst>
              <a:ext uri="{FF2B5EF4-FFF2-40B4-BE49-F238E27FC236}">
                <a16:creationId xmlns:a16="http://schemas.microsoft.com/office/drawing/2014/main" id="{FC73FFF4-B8DE-4277-BD8A-6C6980B788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23" y="1736853"/>
            <a:ext cx="5180662" cy="4027957"/>
          </a:xfrm>
          <a:prstGeom prst="rect">
            <a:avLst/>
          </a:prstGeom>
          <a:noFill/>
          <a:effectLst>
            <a:reflection blurRad="304800" stA="320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E7A6A4CA-F8C5-4D14-8034-72CF142F8AF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6668880" y="1944007"/>
            <a:ext cx="4836172" cy="2361215"/>
          </a:xfrm>
          <a:custGeom>
            <a:avLst/>
            <a:gdLst>
              <a:gd name="connsiteX0" fmla="*/ 0 w 8590353"/>
              <a:gd name="connsiteY0" fmla="*/ 0 h 5398286"/>
              <a:gd name="connsiteX1" fmla="*/ 8590353 w 8590353"/>
              <a:gd name="connsiteY1" fmla="*/ 0 h 5398286"/>
              <a:gd name="connsiteX2" fmla="*/ 8590353 w 8590353"/>
              <a:gd name="connsiteY2" fmla="*/ 5398286 h 5398286"/>
              <a:gd name="connsiteX3" fmla="*/ 0 w 8590353"/>
              <a:gd name="connsiteY3" fmla="*/ 5398286 h 53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0353" h="5398286">
                <a:moveTo>
                  <a:pt x="0" y="0"/>
                </a:moveTo>
                <a:lnTo>
                  <a:pt x="8590353" y="0"/>
                </a:lnTo>
                <a:lnTo>
                  <a:pt x="8590353" y="5398286"/>
                </a:lnTo>
                <a:lnTo>
                  <a:pt x="0" y="539828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3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25" grpId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8E575065-8E42-42D6-B7A8-AA320BAF36E8}"/>
              </a:ext>
            </a:extLst>
          </p:cNvPr>
          <p:cNvGrpSpPr/>
          <p:nvPr userDrawn="1"/>
        </p:nvGrpSpPr>
        <p:grpSpPr>
          <a:xfrm>
            <a:off x="3260870" y="2446452"/>
            <a:ext cx="1552117" cy="3310532"/>
            <a:chOff x="6522164" y="4833568"/>
            <a:chExt cx="3104436" cy="6621831"/>
          </a:xfrm>
        </p:grpSpPr>
        <p:sp>
          <p:nvSpPr>
            <p:cNvPr id="4" name="Rectángulo redondeado 2">
              <a:extLst>
                <a:ext uri="{FF2B5EF4-FFF2-40B4-BE49-F238E27FC236}">
                  <a16:creationId xmlns:a16="http://schemas.microsoft.com/office/drawing/2014/main" id="{DB36465C-E6F9-4D22-9E3B-41F65C5AC951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ángulo redondeado 3">
              <a:extLst>
                <a:ext uri="{FF2B5EF4-FFF2-40B4-BE49-F238E27FC236}">
                  <a16:creationId xmlns:a16="http://schemas.microsoft.com/office/drawing/2014/main" id="{00D64186-C70B-423E-A1D0-3787946862FA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ángulo redondeado 4">
              <a:extLst>
                <a:ext uri="{FF2B5EF4-FFF2-40B4-BE49-F238E27FC236}">
                  <a16:creationId xmlns:a16="http://schemas.microsoft.com/office/drawing/2014/main" id="{C09F4445-3B0A-4C46-AFD3-64823CEA6C18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ángulo redondeado 5">
              <a:extLst>
                <a:ext uri="{FF2B5EF4-FFF2-40B4-BE49-F238E27FC236}">
                  <a16:creationId xmlns:a16="http://schemas.microsoft.com/office/drawing/2014/main" id="{7CC73465-4AF5-4AC5-AE90-1CE6678E8D3B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ángulo redondeado 6">
              <a:extLst>
                <a:ext uri="{FF2B5EF4-FFF2-40B4-BE49-F238E27FC236}">
                  <a16:creationId xmlns:a16="http://schemas.microsoft.com/office/drawing/2014/main" id="{2697C601-1CDA-49AA-B455-68C57C17D3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15119BD1-1C72-4D27-9CDA-696CB064C4FE}"/>
              </a:ext>
            </a:extLst>
          </p:cNvPr>
          <p:cNvGrpSpPr/>
          <p:nvPr userDrawn="1"/>
        </p:nvGrpSpPr>
        <p:grpSpPr>
          <a:xfrm>
            <a:off x="7378559" y="2446452"/>
            <a:ext cx="1552117" cy="3310532"/>
            <a:chOff x="14758079" y="4833568"/>
            <a:chExt cx="3104436" cy="6621831"/>
          </a:xfrm>
        </p:grpSpPr>
        <p:sp>
          <p:nvSpPr>
            <p:cNvPr id="11" name="Rectángulo redondeado 18">
              <a:extLst>
                <a:ext uri="{FF2B5EF4-FFF2-40B4-BE49-F238E27FC236}">
                  <a16:creationId xmlns:a16="http://schemas.microsoft.com/office/drawing/2014/main" id="{22BF84DF-527D-48BD-8800-E427621CB3A0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ángulo redondeado 19">
              <a:extLst>
                <a:ext uri="{FF2B5EF4-FFF2-40B4-BE49-F238E27FC236}">
                  <a16:creationId xmlns:a16="http://schemas.microsoft.com/office/drawing/2014/main" id="{7B448A96-DBBD-4634-AA33-4832B37C7467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ángulo redondeado 20">
              <a:extLst>
                <a:ext uri="{FF2B5EF4-FFF2-40B4-BE49-F238E27FC236}">
                  <a16:creationId xmlns:a16="http://schemas.microsoft.com/office/drawing/2014/main" id="{5AE843E2-788A-4B09-B5E4-6D8608A0D3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ángulo redondeado 21">
              <a:extLst>
                <a:ext uri="{FF2B5EF4-FFF2-40B4-BE49-F238E27FC236}">
                  <a16:creationId xmlns:a16="http://schemas.microsoft.com/office/drawing/2014/main" id="{1E681A38-E460-4B51-9C14-673FE5F8379C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ángulo redondeado 22">
              <a:extLst>
                <a:ext uri="{FF2B5EF4-FFF2-40B4-BE49-F238E27FC236}">
                  <a16:creationId xmlns:a16="http://schemas.microsoft.com/office/drawing/2014/main" id="{1CB22096-5332-46F9-85FA-5E7B473E0E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DF5EB67-2BB6-48F9-B347-1A856CC6387B}"/>
              </a:ext>
            </a:extLst>
          </p:cNvPr>
          <p:cNvGrpSpPr/>
          <p:nvPr userDrawn="1"/>
        </p:nvGrpSpPr>
        <p:grpSpPr>
          <a:xfrm>
            <a:off x="5217728" y="2233259"/>
            <a:ext cx="1763188" cy="3760729"/>
            <a:chOff x="10436136" y="4407134"/>
            <a:chExt cx="3526606" cy="7522329"/>
          </a:xfrm>
        </p:grpSpPr>
        <p:sp>
          <p:nvSpPr>
            <p:cNvPr id="18" name="Rectángulo redondeado 25">
              <a:extLst>
                <a:ext uri="{FF2B5EF4-FFF2-40B4-BE49-F238E27FC236}">
                  <a16:creationId xmlns:a16="http://schemas.microsoft.com/office/drawing/2014/main" id="{3D83DFCA-36CD-4978-99FD-450E4E870DE1}"/>
                </a:ext>
              </a:extLst>
            </p:cNvPr>
            <p:cNvSpPr/>
            <p:nvPr/>
          </p:nvSpPr>
          <p:spPr bwMode="auto">
            <a:xfrm>
              <a:off x="10436136" y="4407134"/>
              <a:ext cx="3526606" cy="7522329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ángulo redondeado 26">
              <a:extLst>
                <a:ext uri="{FF2B5EF4-FFF2-40B4-BE49-F238E27FC236}">
                  <a16:creationId xmlns:a16="http://schemas.microsoft.com/office/drawing/2014/main" id="{24D826B1-AD89-4E0B-8C67-633FB05FB436}"/>
                </a:ext>
              </a:extLst>
            </p:cNvPr>
            <p:cNvSpPr/>
            <p:nvPr/>
          </p:nvSpPr>
          <p:spPr bwMode="auto">
            <a:xfrm>
              <a:off x="11851601" y="4969511"/>
              <a:ext cx="695675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ángulo redondeado 27">
              <a:extLst>
                <a:ext uri="{FF2B5EF4-FFF2-40B4-BE49-F238E27FC236}">
                  <a16:creationId xmlns:a16="http://schemas.microsoft.com/office/drawing/2014/main" id="{208BBA42-A5AE-4BE9-8E28-748F4D8A2B7A}"/>
                </a:ext>
              </a:extLst>
            </p:cNvPr>
            <p:cNvSpPr/>
            <p:nvPr/>
          </p:nvSpPr>
          <p:spPr bwMode="auto">
            <a:xfrm>
              <a:off x="12111513" y="4713886"/>
              <a:ext cx="175851" cy="17562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ángulo redondeado 28">
              <a:extLst>
                <a:ext uri="{FF2B5EF4-FFF2-40B4-BE49-F238E27FC236}">
                  <a16:creationId xmlns:a16="http://schemas.microsoft.com/office/drawing/2014/main" id="{5E57332E-DE38-4EA8-8434-60359E9E6991}"/>
                </a:ext>
              </a:extLst>
            </p:cNvPr>
            <p:cNvSpPr/>
            <p:nvPr/>
          </p:nvSpPr>
          <p:spPr bwMode="auto">
            <a:xfrm>
              <a:off x="12073202" y="11264998"/>
              <a:ext cx="252474" cy="266901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ángulo redondeado 29">
              <a:extLst>
                <a:ext uri="{FF2B5EF4-FFF2-40B4-BE49-F238E27FC236}">
                  <a16:creationId xmlns:a16="http://schemas.microsoft.com/office/drawing/2014/main" id="{5AD595B8-B49C-427B-A6E8-8F083F8B18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54402" y="11053411"/>
              <a:ext cx="690075" cy="690075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FFB5169D-C9AB-4989-9617-22FCED291057}"/>
              </a:ext>
            </a:extLst>
          </p:cNvPr>
          <p:cNvGrpSpPr/>
          <p:nvPr userDrawn="1"/>
        </p:nvGrpSpPr>
        <p:grpSpPr>
          <a:xfrm>
            <a:off x="981474" y="2446452"/>
            <a:ext cx="1552117" cy="3310532"/>
            <a:chOff x="6522164" y="4833568"/>
            <a:chExt cx="3104436" cy="6621831"/>
          </a:xfrm>
        </p:grpSpPr>
        <p:sp>
          <p:nvSpPr>
            <p:cNvPr id="25" name="Rectángulo redondeado 40">
              <a:extLst>
                <a:ext uri="{FF2B5EF4-FFF2-40B4-BE49-F238E27FC236}">
                  <a16:creationId xmlns:a16="http://schemas.microsoft.com/office/drawing/2014/main" id="{B981FD96-030D-46B9-8C48-9E162AF4ABE7}"/>
                </a:ext>
              </a:extLst>
            </p:cNvPr>
            <p:cNvSpPr/>
            <p:nvPr/>
          </p:nvSpPr>
          <p:spPr bwMode="auto">
            <a:xfrm>
              <a:off x="6522164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ángulo redondeado 41">
              <a:extLst>
                <a:ext uri="{FF2B5EF4-FFF2-40B4-BE49-F238E27FC236}">
                  <a16:creationId xmlns:a16="http://schemas.microsoft.com/office/drawing/2014/main" id="{DA47F0BC-489E-485B-AF65-5E6B21699B49}"/>
                </a:ext>
              </a:extLst>
            </p:cNvPr>
            <p:cNvSpPr/>
            <p:nvPr/>
          </p:nvSpPr>
          <p:spPr bwMode="auto">
            <a:xfrm>
              <a:off x="7768184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ángulo redondeado 42">
              <a:extLst>
                <a:ext uri="{FF2B5EF4-FFF2-40B4-BE49-F238E27FC236}">
                  <a16:creationId xmlns:a16="http://schemas.microsoft.com/office/drawing/2014/main" id="{B1D337FF-A4C9-4D5F-B622-E7E3ABA59434}"/>
                </a:ext>
              </a:extLst>
            </p:cNvPr>
            <p:cNvSpPr/>
            <p:nvPr/>
          </p:nvSpPr>
          <p:spPr bwMode="auto">
            <a:xfrm>
              <a:off x="7996982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ángulo redondeado 43">
              <a:extLst>
                <a:ext uri="{FF2B5EF4-FFF2-40B4-BE49-F238E27FC236}">
                  <a16:creationId xmlns:a16="http://schemas.microsoft.com/office/drawing/2014/main" id="{D39EA220-FF74-4031-BC7C-2F3D4088B2B0}"/>
                </a:ext>
              </a:extLst>
            </p:cNvPr>
            <p:cNvSpPr/>
            <p:nvPr/>
          </p:nvSpPr>
          <p:spPr bwMode="auto">
            <a:xfrm>
              <a:off x="7963257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ángulo redondeado 44">
              <a:extLst>
                <a:ext uri="{FF2B5EF4-FFF2-40B4-BE49-F238E27FC236}">
                  <a16:creationId xmlns:a16="http://schemas.microsoft.com/office/drawing/2014/main" id="{4378B4FF-1C66-4C4B-95B4-D141931879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70649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7592F838-70B2-4EC7-8D3B-3E5FF7738D39}"/>
              </a:ext>
            </a:extLst>
          </p:cNvPr>
          <p:cNvGrpSpPr/>
          <p:nvPr userDrawn="1"/>
        </p:nvGrpSpPr>
        <p:grpSpPr>
          <a:xfrm>
            <a:off x="9664183" y="2446452"/>
            <a:ext cx="1552117" cy="3310532"/>
            <a:chOff x="14758079" y="4833568"/>
            <a:chExt cx="3104436" cy="6621831"/>
          </a:xfrm>
        </p:grpSpPr>
        <p:sp>
          <p:nvSpPr>
            <p:cNvPr id="32" name="Rectángulo redondeado 47">
              <a:extLst>
                <a:ext uri="{FF2B5EF4-FFF2-40B4-BE49-F238E27FC236}">
                  <a16:creationId xmlns:a16="http://schemas.microsoft.com/office/drawing/2014/main" id="{F663A8A6-872F-40DA-AD81-5252F8053797}"/>
                </a:ext>
              </a:extLst>
            </p:cNvPr>
            <p:cNvSpPr/>
            <p:nvPr/>
          </p:nvSpPr>
          <p:spPr bwMode="auto">
            <a:xfrm>
              <a:off x="14758079" y="4833568"/>
              <a:ext cx="3104436" cy="6621831"/>
            </a:xfrm>
            <a:prstGeom prst="roundRect">
              <a:avLst>
                <a:gd name="adj" fmla="val 12167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ángulo redondeado 48">
              <a:extLst>
                <a:ext uri="{FF2B5EF4-FFF2-40B4-BE49-F238E27FC236}">
                  <a16:creationId xmlns:a16="http://schemas.microsoft.com/office/drawing/2014/main" id="{B504B3CB-F590-4FB4-9466-FDB3FD268F03}"/>
                </a:ext>
              </a:extLst>
            </p:cNvPr>
            <p:cNvSpPr/>
            <p:nvPr/>
          </p:nvSpPr>
          <p:spPr bwMode="auto">
            <a:xfrm>
              <a:off x="16004099" y="5328623"/>
              <a:ext cx="612396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ángulo redondeado 49">
              <a:extLst>
                <a:ext uri="{FF2B5EF4-FFF2-40B4-BE49-F238E27FC236}">
                  <a16:creationId xmlns:a16="http://schemas.microsoft.com/office/drawing/2014/main" id="{25175E07-9884-48C9-A175-41F465524197}"/>
                </a:ext>
              </a:extLst>
            </p:cNvPr>
            <p:cNvSpPr/>
            <p:nvPr/>
          </p:nvSpPr>
          <p:spPr bwMode="auto">
            <a:xfrm>
              <a:off x="16232897" y="5103599"/>
              <a:ext cx="154800" cy="154601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ángulo redondeado 50">
              <a:extLst>
                <a:ext uri="{FF2B5EF4-FFF2-40B4-BE49-F238E27FC236}">
                  <a16:creationId xmlns:a16="http://schemas.microsoft.com/office/drawing/2014/main" id="{3848B6BE-5D43-4A3E-975C-11EA713789D4}"/>
                </a:ext>
              </a:extLst>
            </p:cNvPr>
            <p:cNvSpPr/>
            <p:nvPr/>
          </p:nvSpPr>
          <p:spPr bwMode="auto">
            <a:xfrm>
              <a:off x="16199172" y="10870477"/>
              <a:ext cx="222250" cy="234950"/>
            </a:xfrm>
            <a:prstGeom prst="roundRect">
              <a:avLst>
                <a:gd name="adj" fmla="val 1623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ángulo redondeado 51">
              <a:extLst>
                <a:ext uri="{FF2B5EF4-FFF2-40B4-BE49-F238E27FC236}">
                  <a16:creationId xmlns:a16="http://schemas.microsoft.com/office/drawing/2014/main" id="{BE3D62CE-9E3D-47A8-B0CB-43CB38326A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6564" y="10684219"/>
              <a:ext cx="607466" cy="60746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1208493"/>
              <a:endParaRPr lang="es-SV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5" name="Marcador de posición de imagen 64">
            <a:extLst>
              <a:ext uri="{FF2B5EF4-FFF2-40B4-BE49-F238E27FC236}">
                <a16:creationId xmlns:a16="http://schemas.microsoft.com/office/drawing/2014/main" id="{75BA7C79-7075-4B26-9637-D048B6EA7A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93980" y="2918950"/>
            <a:ext cx="1336204" cy="2379073"/>
          </a:xfrm>
          <a:custGeom>
            <a:avLst/>
            <a:gdLst>
              <a:gd name="connsiteX0" fmla="*/ 0 w 2672583"/>
              <a:gd name="connsiteY0" fmla="*/ 0 h 4758697"/>
              <a:gd name="connsiteX1" fmla="*/ 2672583 w 2672583"/>
              <a:gd name="connsiteY1" fmla="*/ 0 h 4758697"/>
              <a:gd name="connsiteX2" fmla="*/ 2672583 w 2672583"/>
              <a:gd name="connsiteY2" fmla="*/ 4758697 h 4758697"/>
              <a:gd name="connsiteX3" fmla="*/ 0 w 2672583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3" h="4758697">
                <a:moveTo>
                  <a:pt x="0" y="0"/>
                </a:moveTo>
                <a:lnTo>
                  <a:pt x="2672583" y="0"/>
                </a:lnTo>
                <a:lnTo>
                  <a:pt x="2672583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6" name="Marcador de posición de imagen 65">
            <a:extLst>
              <a:ext uri="{FF2B5EF4-FFF2-40B4-BE49-F238E27FC236}">
                <a16:creationId xmlns:a16="http://schemas.microsoft.com/office/drawing/2014/main" id="{0E4D28AF-EF34-450E-8172-088810FDAF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3376" y="2918950"/>
            <a:ext cx="1336203" cy="2379073"/>
          </a:xfrm>
          <a:custGeom>
            <a:avLst/>
            <a:gdLst>
              <a:gd name="connsiteX0" fmla="*/ 0 w 2672581"/>
              <a:gd name="connsiteY0" fmla="*/ 0 h 4758697"/>
              <a:gd name="connsiteX1" fmla="*/ 2672581 w 2672581"/>
              <a:gd name="connsiteY1" fmla="*/ 0 h 4758697"/>
              <a:gd name="connsiteX2" fmla="*/ 2672581 w 2672581"/>
              <a:gd name="connsiteY2" fmla="*/ 4758697 h 4758697"/>
              <a:gd name="connsiteX3" fmla="*/ 0 w 2672581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1" h="4758697">
                <a:moveTo>
                  <a:pt x="0" y="0"/>
                </a:moveTo>
                <a:lnTo>
                  <a:pt x="2672581" y="0"/>
                </a:lnTo>
                <a:lnTo>
                  <a:pt x="2672581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7" name="Marcador de posición de imagen 66">
            <a:extLst>
              <a:ext uri="{FF2B5EF4-FFF2-40B4-BE49-F238E27FC236}">
                <a16:creationId xmlns:a16="http://schemas.microsoft.com/office/drawing/2014/main" id="{0447B62B-D5E0-45A8-9AE9-AA05F50F1F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45533" y="2770012"/>
            <a:ext cx="1517913" cy="2702602"/>
          </a:xfrm>
          <a:custGeom>
            <a:avLst/>
            <a:gdLst>
              <a:gd name="connsiteX0" fmla="*/ 0 w 3036024"/>
              <a:gd name="connsiteY0" fmla="*/ 0 h 5405829"/>
              <a:gd name="connsiteX1" fmla="*/ 3036024 w 3036024"/>
              <a:gd name="connsiteY1" fmla="*/ 0 h 5405829"/>
              <a:gd name="connsiteX2" fmla="*/ 3036024 w 3036024"/>
              <a:gd name="connsiteY2" fmla="*/ 5405829 h 5405829"/>
              <a:gd name="connsiteX3" fmla="*/ 0 w 3036024"/>
              <a:gd name="connsiteY3" fmla="*/ 5405829 h 54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6024" h="5405829">
                <a:moveTo>
                  <a:pt x="0" y="0"/>
                </a:moveTo>
                <a:lnTo>
                  <a:pt x="3036024" y="0"/>
                </a:lnTo>
                <a:lnTo>
                  <a:pt x="3036024" y="5405829"/>
                </a:lnTo>
                <a:lnTo>
                  <a:pt x="0" y="5405829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8" name="Marcador de posición de imagen 67">
            <a:extLst>
              <a:ext uri="{FF2B5EF4-FFF2-40B4-BE49-F238E27FC236}">
                <a16:creationId xmlns:a16="http://schemas.microsoft.com/office/drawing/2014/main" id="{E6F52850-6F5A-419C-A345-040F2BA767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91064" y="2918950"/>
            <a:ext cx="1336204" cy="2379073"/>
          </a:xfrm>
          <a:custGeom>
            <a:avLst/>
            <a:gdLst>
              <a:gd name="connsiteX0" fmla="*/ 0 w 2672582"/>
              <a:gd name="connsiteY0" fmla="*/ 0 h 4758697"/>
              <a:gd name="connsiteX1" fmla="*/ 2672582 w 2672582"/>
              <a:gd name="connsiteY1" fmla="*/ 0 h 4758697"/>
              <a:gd name="connsiteX2" fmla="*/ 2672582 w 2672582"/>
              <a:gd name="connsiteY2" fmla="*/ 4758697 h 4758697"/>
              <a:gd name="connsiteX3" fmla="*/ 0 w 2672582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2" h="4758697">
                <a:moveTo>
                  <a:pt x="0" y="0"/>
                </a:moveTo>
                <a:lnTo>
                  <a:pt x="2672582" y="0"/>
                </a:lnTo>
                <a:lnTo>
                  <a:pt x="2672582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76687" y="2918950"/>
            <a:ext cx="1336205" cy="2379073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7633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0" descr="http://app.imcreator.com/images/editor/iphone_for_editor.png">
            <a:extLst>
              <a:ext uri="{FF2B5EF4-FFF2-40B4-BE49-F238E27FC236}">
                <a16:creationId xmlns:a16="http://schemas.microsoft.com/office/drawing/2014/main" id="{5FB1CEFF-7614-446E-9999-1B359E6D3A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074" y="1134340"/>
            <a:ext cx="2875035" cy="515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Marcador de posición de imagen 68">
            <a:extLst>
              <a:ext uri="{FF2B5EF4-FFF2-40B4-BE49-F238E27FC236}">
                <a16:creationId xmlns:a16="http://schemas.microsoft.com/office/drawing/2014/main" id="{0C7CD847-2F7C-4B93-A63C-BFF94325CD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9622" y="1880970"/>
            <a:ext cx="2018890" cy="3333364"/>
          </a:xfrm>
          <a:custGeom>
            <a:avLst/>
            <a:gdLst>
              <a:gd name="connsiteX0" fmla="*/ 0 w 2672584"/>
              <a:gd name="connsiteY0" fmla="*/ 0 h 4758697"/>
              <a:gd name="connsiteX1" fmla="*/ 2672584 w 2672584"/>
              <a:gd name="connsiteY1" fmla="*/ 0 h 4758697"/>
              <a:gd name="connsiteX2" fmla="*/ 2672584 w 2672584"/>
              <a:gd name="connsiteY2" fmla="*/ 4758697 h 4758697"/>
              <a:gd name="connsiteX3" fmla="*/ 0 w 2672584"/>
              <a:gd name="connsiteY3" fmla="*/ 4758697 h 475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584" h="4758697">
                <a:moveTo>
                  <a:pt x="0" y="0"/>
                </a:moveTo>
                <a:lnTo>
                  <a:pt x="2672584" y="0"/>
                </a:lnTo>
                <a:lnTo>
                  <a:pt x="2672584" y="4758697"/>
                </a:lnTo>
                <a:lnTo>
                  <a:pt x="0" y="475869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3482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id="{F58681CA-8435-40AA-A673-8F3BDE1D398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779355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id="{34E1CA2C-7465-4796-BDAC-1EA4070D7BE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5222773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11" name="Marcador de posición de imagen 33">
            <a:extLst>
              <a:ext uri="{FF2B5EF4-FFF2-40B4-BE49-F238E27FC236}">
                <a16:creationId xmlns:a16="http://schemas.microsoft.com/office/drawing/2014/main" id="{D9313389-1CE1-45D9-BF58-2BE9A3AC3F7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843946" y="2259002"/>
            <a:ext cx="1853781" cy="185378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5541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3">
            <a:extLst>
              <a:ext uri="{FF2B5EF4-FFF2-40B4-BE49-F238E27FC236}">
                <a16:creationId xmlns:a16="http://schemas.microsoft.com/office/drawing/2014/main" id="{F58681CA-8435-40AA-A673-8F3BDE1D39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24274" y="2876274"/>
            <a:ext cx="1652292" cy="275008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8" name="Marcador de posición de imagen 33">
            <a:extLst>
              <a:ext uri="{FF2B5EF4-FFF2-40B4-BE49-F238E27FC236}">
                <a16:creationId xmlns:a16="http://schemas.microsoft.com/office/drawing/2014/main" id="{34E1CA2C-7465-4796-BDAC-1EA4070D7B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52714" y="2970106"/>
            <a:ext cx="1807082" cy="268708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52400">
            <a:noFill/>
          </a:ln>
        </p:spPr>
        <p:txBody>
          <a:bodyPr wrap="square" lIns="91383" tIns="45688" rIns="91383" bIns="45688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737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25" name="Rectángulo 5"/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9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6" grpId="0"/>
      <p:bldP spid="8" grpId="0" animBg="1"/>
      <p:bldP spid="25" grpId="0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05955" y="0"/>
            <a:ext cx="7086046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9121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4053BB6-8D3F-4CB4-871F-9F6BDF437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7086046" cy="6863223"/>
          </a:xfrm>
          <a:custGeom>
            <a:avLst/>
            <a:gdLst>
              <a:gd name="connsiteX0" fmla="*/ 0 w 14173015"/>
              <a:gd name="connsiteY0" fmla="*/ 0 h 13717588"/>
              <a:gd name="connsiteX1" fmla="*/ 14173015 w 14173015"/>
              <a:gd name="connsiteY1" fmla="*/ 0 h 13717588"/>
              <a:gd name="connsiteX2" fmla="*/ 14173015 w 14173015"/>
              <a:gd name="connsiteY2" fmla="*/ 13717588 h 13717588"/>
              <a:gd name="connsiteX3" fmla="*/ 0 w 14173015"/>
              <a:gd name="connsiteY3" fmla="*/ 13717588 h 13717588"/>
              <a:gd name="connsiteX4" fmla="*/ 0 w 14173015"/>
              <a:gd name="connsiteY4" fmla="*/ 0 h 13717588"/>
              <a:gd name="connsiteX0" fmla="*/ 0 w 14173015"/>
              <a:gd name="connsiteY0" fmla="*/ 0 h 13747085"/>
              <a:gd name="connsiteX1" fmla="*/ 14173015 w 14173015"/>
              <a:gd name="connsiteY1" fmla="*/ 0 h 13747085"/>
              <a:gd name="connsiteX2" fmla="*/ 14173015 w 14173015"/>
              <a:gd name="connsiteY2" fmla="*/ 13717588 h 13747085"/>
              <a:gd name="connsiteX3" fmla="*/ 5309419 w 14173015"/>
              <a:gd name="connsiteY3" fmla="*/ 13747085 h 13747085"/>
              <a:gd name="connsiteX4" fmla="*/ 0 w 14173015"/>
              <a:gd name="connsiteY4" fmla="*/ 0 h 13747085"/>
              <a:gd name="connsiteX0" fmla="*/ 0 w 14173015"/>
              <a:gd name="connsiteY0" fmla="*/ 0 h 13728035"/>
              <a:gd name="connsiteX1" fmla="*/ 14173015 w 14173015"/>
              <a:gd name="connsiteY1" fmla="*/ 0 h 13728035"/>
              <a:gd name="connsiteX2" fmla="*/ 14173015 w 14173015"/>
              <a:gd name="connsiteY2" fmla="*/ 13717588 h 13728035"/>
              <a:gd name="connsiteX3" fmla="*/ 5309419 w 14173015"/>
              <a:gd name="connsiteY3" fmla="*/ 13728035 h 13728035"/>
              <a:gd name="connsiteX4" fmla="*/ 0 w 14173015"/>
              <a:gd name="connsiteY4" fmla="*/ 0 h 1372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015" h="13728035">
                <a:moveTo>
                  <a:pt x="0" y="0"/>
                </a:moveTo>
                <a:lnTo>
                  <a:pt x="14173015" y="0"/>
                </a:lnTo>
                <a:lnTo>
                  <a:pt x="14173015" y="13717588"/>
                </a:lnTo>
                <a:lnTo>
                  <a:pt x="5309419" y="137280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2559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26332" y="508114"/>
            <a:ext cx="2863412" cy="221823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13483" y="504014"/>
            <a:ext cx="2863412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00633" y="504014"/>
            <a:ext cx="2863614" cy="222151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71921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>
            <a:extLst>
              <a:ext uri="{FF2B5EF4-FFF2-40B4-BE49-F238E27FC236}">
                <a16:creationId xmlns:a16="http://schemas.microsoft.com/office/drawing/2014/main" id="{ECE52E05-EAA6-4928-BBF3-1063C81533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0733" y="3681160"/>
            <a:ext cx="3835880" cy="259606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4" name="2 Marcador de posición de imagen">
            <a:extLst>
              <a:ext uri="{FF2B5EF4-FFF2-40B4-BE49-F238E27FC236}">
                <a16:creationId xmlns:a16="http://schemas.microsoft.com/office/drawing/2014/main" id="{F88101BA-8725-4242-9DA8-B88C1F5DE8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72162" y="3676499"/>
            <a:ext cx="3835880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  <p:sp>
        <p:nvSpPr>
          <p:cNvPr id="5" name="2 Marcador de posición de imagen">
            <a:extLst>
              <a:ext uri="{FF2B5EF4-FFF2-40B4-BE49-F238E27FC236}">
                <a16:creationId xmlns:a16="http://schemas.microsoft.com/office/drawing/2014/main" id="{6C70755B-F557-46AA-9F1B-7DFF9B70A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3590" y="3676499"/>
            <a:ext cx="3836150" cy="25999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6059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3901498"/>
            <a:ext cx="12192000" cy="295650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5852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2 Marcador de texto">
            <a:extLst>
              <a:ext uri="{FF2B5EF4-FFF2-40B4-BE49-F238E27FC236}">
                <a16:creationId xmlns:a16="http://schemas.microsoft.com/office/drawing/2014/main" id="{15C9BDA4-AA29-4254-8389-81D7E90F09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310" y="253920"/>
            <a:ext cx="10489907" cy="809906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599" kern="1200" spc="150" noProof="0" dirty="0">
                <a:solidFill>
                  <a:schemeClr val="tx2"/>
                </a:solidFill>
                <a:latin typeface="Oswald bold" panose="02000803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sp>
        <p:nvSpPr>
          <p:cNvPr id="15" name="11 Rectángulo">
            <a:extLst>
              <a:ext uri="{FF2B5EF4-FFF2-40B4-BE49-F238E27FC236}">
                <a16:creationId xmlns:a16="http://schemas.microsoft.com/office/drawing/2014/main" id="{A313542F-558A-4AF1-8CF7-51BCD6BEEDC5}"/>
              </a:ext>
            </a:extLst>
          </p:cNvPr>
          <p:cNvSpPr/>
          <p:nvPr userDrawn="1"/>
        </p:nvSpPr>
        <p:spPr bwMode="auto">
          <a:xfrm>
            <a:off x="0" y="6628633"/>
            <a:ext cx="12192000" cy="2293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0EA6DBAA-1EB8-47DD-92A9-DA33C7BDA7B9}"/>
              </a:ext>
            </a:extLst>
          </p:cNvPr>
          <p:cNvSpPr/>
          <p:nvPr userDrawn="1"/>
        </p:nvSpPr>
        <p:spPr bwMode="auto">
          <a:xfrm>
            <a:off x="11158733" y="6607204"/>
            <a:ext cx="517524" cy="2500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17" name="5 Marcador de número de diapositiva">
            <a:extLst>
              <a:ext uri="{FF2B5EF4-FFF2-40B4-BE49-F238E27FC236}">
                <a16:creationId xmlns:a16="http://schemas.microsoft.com/office/drawing/2014/main" id="{66E8125D-842A-4561-A5F2-CCC9C57FE0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181290" y="6631384"/>
            <a:ext cx="472409" cy="222409"/>
          </a:xfrm>
          <a:prstGeom prst="rect">
            <a:avLst/>
          </a:prstGeom>
          <a:noFill/>
        </p:spPr>
        <p:txBody>
          <a:bodyPr lIns="181268" tIns="90674" rIns="181268" bIns="90674"/>
          <a:lstStyle>
            <a:lvl1pPr algn="ctr">
              <a:defRPr sz="1000">
                <a:solidFill>
                  <a:schemeClr val="bg1"/>
                </a:solidFill>
                <a:latin typeface="PT Sans" panose="020B0503020203020204" pitchFamily="34" charset="0"/>
                <a:ea typeface="Roboto Light" panose="02000000000000000000" pitchFamily="2" charset="0"/>
                <a:cs typeface="PT Sans" panose="020B0503020203020204" pitchFamily="34" charset="0"/>
              </a:defRPr>
            </a:lvl1pPr>
          </a:lstStyle>
          <a:p>
            <a:pPr defTabSz="905800"/>
            <a:fld id="{597BFFA6-61B1-4984-983B-9D1AEC0ED12D}" type="slidenum">
              <a:rPr lang="es-SV" smtClean="0">
                <a:solidFill>
                  <a:srgbClr val="FFFFFF"/>
                </a:solidFill>
              </a:rPr>
              <a:pPr defTabSz="905800"/>
              <a:t>‹#›</a:t>
            </a:fld>
            <a:endParaRPr lang="es-SV" dirty="0">
              <a:solidFill>
                <a:srgbClr val="FFFFFF"/>
              </a:solidFill>
            </a:endParaRP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6F9AE97E-8ED4-4C65-9B31-82C28AE4BFDE}"/>
              </a:ext>
            </a:extLst>
          </p:cNvPr>
          <p:cNvSpPr/>
          <p:nvPr userDrawn="1"/>
        </p:nvSpPr>
        <p:spPr>
          <a:xfrm>
            <a:off x="5144553" y="6613156"/>
            <a:ext cx="1902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08493"/>
            <a:r>
              <a:rPr lang="en-US" sz="1100" dirty="0">
                <a:solidFill>
                  <a:srgbClr val="FFFFFF"/>
                </a:solidFill>
                <a:latin typeface="PT Sans" panose="020B0604020202020204" charset="0"/>
                <a:ea typeface="Roboto Light" panose="02000000000000000000" pitchFamily="2" charset="0"/>
                <a:cs typeface="Roboto Light" panose="02000000000000000000" pitchFamily="2" charset="0"/>
              </a:rPr>
              <a:t>www.yourcompany.com</a:t>
            </a:r>
            <a:endParaRPr lang="es-ES" sz="1100" dirty="0">
              <a:solidFill>
                <a:srgbClr val="FFFFFF"/>
              </a:solidFill>
              <a:latin typeface="PT Sans" panose="020B0604020202020204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235 Rectángulo">
            <a:extLst>
              <a:ext uri="{FF2B5EF4-FFF2-40B4-BE49-F238E27FC236}">
                <a16:creationId xmlns:a16="http://schemas.microsoft.com/office/drawing/2014/main" id="{4A5A82B6-9C6E-4261-9675-85BF9F4E03CD}"/>
              </a:ext>
            </a:extLst>
          </p:cNvPr>
          <p:cNvSpPr/>
          <p:nvPr userDrawn="1"/>
        </p:nvSpPr>
        <p:spPr bwMode="auto">
          <a:xfrm>
            <a:off x="0" y="375138"/>
            <a:ext cx="206987" cy="495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>
              <a:defRPr/>
            </a:pPr>
            <a:endParaRPr lang="es-SV" sz="2400" dirty="0">
              <a:solidFill>
                <a:srgbClr val="0277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8" grpId="0"/>
      <p:bldP spid="24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57268" y="267845"/>
            <a:ext cx="11318989" cy="473313"/>
          </a:xfrm>
          <a:prstGeom prst="rect">
            <a:avLst/>
          </a:prstGeom>
        </p:spPr>
        <p:txBody>
          <a:bodyPr lIns="90757" tIns="45336" rIns="90757" bIns="45336" anchor="ctr"/>
          <a:lstStyle>
            <a:lvl1pPr marL="0" algn="l" defTabSz="1208493" rtl="0" eaLnBrk="1" latinLnBrk="0" hangingPunct="1">
              <a:defRPr lang="en-US" sz="3199" b="0" kern="1200" noProof="0" dirty="0" smtClean="0">
                <a:solidFill>
                  <a:schemeClr val="tx2"/>
                </a:solidFill>
                <a:latin typeface="Oswald" panose="02000503000000000000" pitchFamily="2" charset="0"/>
                <a:ea typeface="Roboto Light" panose="02000000000000000000" pitchFamily="2" charset="0"/>
                <a:cs typeface="Oswald" panose="02000503000000000000" pitchFamily="2" charset="0"/>
              </a:defRPr>
            </a:lvl1pPr>
          </a:lstStyle>
          <a:p>
            <a:pPr lvl="0"/>
            <a:r>
              <a:rPr lang="en-US" noProof="0" dirty="0"/>
              <a:t>Your Title Goes Here</a:t>
            </a:r>
          </a:p>
        </p:txBody>
      </p:sp>
      <p:cxnSp>
        <p:nvCxnSpPr>
          <p:cNvPr id="19" name="18 Conector recto"/>
          <p:cNvCxnSpPr>
            <a:cxnSpLocks/>
          </p:cNvCxnSpPr>
          <p:nvPr userDrawn="1"/>
        </p:nvCxnSpPr>
        <p:spPr>
          <a:xfrm>
            <a:off x="357268" y="877167"/>
            <a:ext cx="11318989" cy="0"/>
          </a:xfrm>
          <a:prstGeom prst="line">
            <a:avLst/>
          </a:prstGeom>
          <a:ln w="19050">
            <a:solidFill>
              <a:srgbClr val="CB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 userDrawn="1"/>
        </p:nvSpPr>
        <p:spPr bwMode="auto">
          <a:xfrm>
            <a:off x="357268" y="860969"/>
            <a:ext cx="1030285" cy="32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 bwMode="auto">
          <a:xfrm>
            <a:off x="357268" y="1"/>
            <a:ext cx="248480" cy="56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93"/>
            <a:endParaRPr lang="es-SV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7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8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27.xml"/><Relationship Id="rId42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53.xml"/><Relationship Id="rId63" Type="http://schemas.openxmlformats.org/officeDocument/2006/relationships/slideLayout" Target="../slideLayouts/slideLayout69.xml"/><Relationship Id="rId6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9.xml"/><Relationship Id="rId58" Type="http://schemas.openxmlformats.org/officeDocument/2006/relationships/slideLayout" Target="../slideLayouts/slideLayout64.xml"/><Relationship Id="rId6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11.xml"/><Relationship Id="rId61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62.xml"/><Relationship Id="rId64" Type="http://schemas.openxmlformats.org/officeDocument/2006/relationships/slideLayout" Target="../slideLayouts/slideLayout70.xml"/><Relationship Id="rId69" Type="http://schemas.openxmlformats.org/officeDocument/2006/relationships/theme" Target="../theme/theme2.xml"/><Relationship Id="rId8" Type="http://schemas.openxmlformats.org/officeDocument/2006/relationships/slideLayout" Target="../slideLayouts/slideLayout14.xml"/><Relationship Id="rId51" Type="http://schemas.openxmlformats.org/officeDocument/2006/relationships/slideLayout" Target="../slideLayouts/slideLayout57.xml"/><Relationship Id="rId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52.xml"/><Relationship Id="rId59" Type="http://schemas.openxmlformats.org/officeDocument/2006/relationships/slideLayout" Target="../slideLayouts/slideLayout65.xml"/><Relationship Id="rId67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26.xml"/><Relationship Id="rId41" Type="http://schemas.openxmlformats.org/officeDocument/2006/relationships/slideLayout" Target="../slideLayouts/slideLayout47.xml"/><Relationship Id="rId54" Type="http://schemas.openxmlformats.org/officeDocument/2006/relationships/slideLayout" Target="../slideLayouts/slideLayout60.xml"/><Relationship Id="rId6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49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16.xml"/><Relationship Id="rId31" Type="http://schemas.openxmlformats.org/officeDocument/2006/relationships/slideLayout" Target="../slideLayouts/slideLayout37.xml"/><Relationship Id="rId44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8.xml"/><Relationship Id="rId60" Type="http://schemas.openxmlformats.org/officeDocument/2006/relationships/slideLayout" Target="../slideLayouts/slideLayout66.xml"/><Relationship Id="rId6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9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40.xml"/><Relationship Id="rId50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51299-FE2A-5D41-B961-DF2582F9F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167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55BB2E-90BD-2C42-A8ED-FAEA3B2B3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324" y="1835150"/>
            <a:ext cx="110394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2B8F2C-432F-5544-AE9C-5246E357E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255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tserrat" pitchFamily="2" charset="0"/>
              </a:defRPr>
            </a:lvl1pPr>
          </a:lstStyle>
          <a:p>
            <a:fld id="{64414F61-4B9E-BA46-80BF-6246ACF1E59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171" y="213545"/>
            <a:ext cx="1965503" cy="40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8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88" r:id="rId3"/>
    <p:sldLayoutId id="2147483789" r:id="rId4"/>
    <p:sldLayoutId id="2147483790" r:id="rId5"/>
    <p:sldLayoutId id="2147483791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Montserrat Extra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08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  <p:sldLayoutId id="2147483744" r:id="rId28"/>
    <p:sldLayoutId id="2147483745" r:id="rId29"/>
    <p:sldLayoutId id="2147483746" r:id="rId30"/>
    <p:sldLayoutId id="2147483747" r:id="rId31"/>
    <p:sldLayoutId id="2147483748" r:id="rId32"/>
    <p:sldLayoutId id="2147483749" r:id="rId33"/>
    <p:sldLayoutId id="2147483750" r:id="rId34"/>
    <p:sldLayoutId id="2147483751" r:id="rId35"/>
    <p:sldLayoutId id="2147483752" r:id="rId36"/>
    <p:sldLayoutId id="2147483753" r:id="rId37"/>
    <p:sldLayoutId id="2147483754" r:id="rId38"/>
    <p:sldLayoutId id="2147483755" r:id="rId39"/>
    <p:sldLayoutId id="2147483756" r:id="rId40"/>
    <p:sldLayoutId id="2147483757" r:id="rId41"/>
    <p:sldLayoutId id="2147483758" r:id="rId42"/>
    <p:sldLayoutId id="2147483759" r:id="rId43"/>
    <p:sldLayoutId id="2147483760" r:id="rId44"/>
    <p:sldLayoutId id="2147483761" r:id="rId45"/>
    <p:sldLayoutId id="2147483762" r:id="rId46"/>
    <p:sldLayoutId id="2147483763" r:id="rId47"/>
    <p:sldLayoutId id="2147483764" r:id="rId48"/>
    <p:sldLayoutId id="2147483765" r:id="rId49"/>
    <p:sldLayoutId id="2147483766" r:id="rId50"/>
    <p:sldLayoutId id="2147483767" r:id="rId51"/>
    <p:sldLayoutId id="2147483768" r:id="rId52"/>
    <p:sldLayoutId id="2147483769" r:id="rId53"/>
    <p:sldLayoutId id="2147483770" r:id="rId54"/>
    <p:sldLayoutId id="2147483771" r:id="rId55"/>
    <p:sldLayoutId id="2147483772" r:id="rId56"/>
    <p:sldLayoutId id="2147483773" r:id="rId57"/>
    <p:sldLayoutId id="2147483774" r:id="rId58"/>
    <p:sldLayoutId id="2147483775" r:id="rId59"/>
    <p:sldLayoutId id="2147483776" r:id="rId60"/>
    <p:sldLayoutId id="2147483777" r:id="rId61"/>
    <p:sldLayoutId id="2147483778" r:id="rId62"/>
    <p:sldLayoutId id="2147483779" r:id="rId63"/>
    <p:sldLayoutId id="2147483780" r:id="rId64"/>
    <p:sldLayoutId id="2147483781" r:id="rId65"/>
    <p:sldLayoutId id="2147483782" r:id="rId66"/>
    <p:sldLayoutId id="2147483783" r:id="rId67"/>
    <p:sldLayoutId id="2147483784" r:id="rId6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05800" rtl="0" eaLnBrk="1" latinLnBrk="0" hangingPunct="1">
        <a:spcBef>
          <a:spcPct val="0"/>
        </a:spcBef>
        <a:buNone/>
        <a:defRPr sz="3599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058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2895" indent="-181138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32245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585139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2038038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490937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830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732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626" indent="-226446" algn="l" defTabSz="90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452895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2pPr>
      <a:lvl3pPr marL="90580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358692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1811587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5pPr>
      <a:lvl6pPr marL="2264490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6pPr>
      <a:lvl7pPr marL="2717387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7pPr>
      <a:lvl8pPr marL="3170278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8pPr>
      <a:lvl9pPr marL="3623182" algn="l" defTabSz="905800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logworks.ru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9.png"/><Relationship Id="rId18" Type="http://schemas.microsoft.com/office/2007/relationships/diagramDrawing" Target="../diagrams/drawing3.xml"/><Relationship Id="rId3" Type="http://schemas.openxmlformats.org/officeDocument/2006/relationships/diagramData" Target="../diagrams/data1.xml"/><Relationship Id="rId21" Type="http://schemas.openxmlformats.org/officeDocument/2006/relationships/diagramQuickStyle" Target="../diagrams/quickStyle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QuickStyle" Target="../diagrams/quickStyle2.xml"/><Relationship Id="rId19" Type="http://schemas.openxmlformats.org/officeDocument/2006/relationships/diagramData" Target="../diagrams/data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microsoft.com/office/2007/relationships/hdphoto" Target="../media/hdphoto2.wdp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314"/>
            <a:ext cx="12192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 bwMode="auto">
          <a:xfrm>
            <a:off x="1571629" y="2547938"/>
            <a:ext cx="49213" cy="8620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3573464"/>
            <a:ext cx="459105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22"/>
          <p:cNvSpPr txBox="1">
            <a:spLocks noChangeArrowheads="1"/>
          </p:cNvSpPr>
          <p:nvPr/>
        </p:nvSpPr>
        <p:spPr bwMode="auto">
          <a:xfrm>
            <a:off x="1655764" y="2564904"/>
            <a:ext cx="7956550" cy="8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15" tIns="43958" rIns="87915" bIns="43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35663B"/>
                </a:solidFill>
                <a:latin typeface="Arial" panose="020B0604020202020204" pitchFamily="34" charset="0"/>
              </a:rPr>
              <a:t>РОССЕЛЬХОЗБАНК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</a:t>
            </a:r>
            <a:r>
              <a:rPr lang="ru-RU" altLang="ru-RU" sz="2400" b="1" dirty="0">
                <a:solidFill>
                  <a:srgbClr val="35663B"/>
                </a:solidFill>
                <a:latin typeface="Arial" panose="020B0604020202020204" pitchFamily="34" charset="0"/>
              </a:rPr>
              <a:t>ИПОТЕКА </a:t>
            </a:r>
          </a:p>
        </p:txBody>
      </p:sp>
      <p:grpSp>
        <p:nvGrpSpPr>
          <p:cNvPr id="3080" name="Группа 7"/>
          <p:cNvGrpSpPr>
            <a:grpSpLocks/>
          </p:cNvGrpSpPr>
          <p:nvPr/>
        </p:nvGrpSpPr>
        <p:grpSpPr bwMode="auto">
          <a:xfrm>
            <a:off x="10360025" y="2408239"/>
            <a:ext cx="1301750" cy="863600"/>
            <a:chOff x="7812360" y="2709863"/>
            <a:chExt cx="1201464" cy="863600"/>
          </a:xfrm>
        </p:grpSpPr>
        <p:pic>
          <p:nvPicPr>
            <p:cNvPr id="3083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67" r="7381"/>
            <a:stretch>
              <a:fillRect/>
            </a:stretch>
          </p:blipFill>
          <p:spPr bwMode="auto">
            <a:xfrm>
              <a:off x="8437943" y="2709863"/>
              <a:ext cx="575881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744" r="63263"/>
            <a:stretch>
              <a:fillRect/>
            </a:stretch>
          </p:blipFill>
          <p:spPr bwMode="auto">
            <a:xfrm>
              <a:off x="7812360" y="2709863"/>
              <a:ext cx="57355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012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97"/>
    </mc:Choice>
    <mc:Fallback xmlns="">
      <p:transition spd="slow" advTm="939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258" y="1157292"/>
            <a:ext cx="1009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5663B"/>
                </a:solidFill>
              </a:rPr>
              <a:t>Перечень аккредитованных подрядных организаций на территории Томской области по состоянию на 08.02.2021 </a:t>
            </a:r>
            <a:endParaRPr lang="ru-RU" dirty="0">
              <a:solidFill>
                <a:srgbClr val="35663B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860828"/>
              </p:ext>
            </p:extLst>
          </p:nvPr>
        </p:nvGraphicFramePr>
        <p:xfrm>
          <a:off x="314325" y="1905003"/>
          <a:ext cx="11039476" cy="4245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406">
                  <a:extLst>
                    <a:ext uri="{9D8B030D-6E8A-4147-A177-3AD203B41FA5}">
                      <a16:colId xmlns:a16="http://schemas.microsoft.com/office/drawing/2014/main" val="3040826219"/>
                    </a:ext>
                  </a:extLst>
                </a:gridCol>
                <a:gridCol w="4407274">
                  <a:extLst>
                    <a:ext uri="{9D8B030D-6E8A-4147-A177-3AD203B41FA5}">
                      <a16:colId xmlns:a16="http://schemas.microsoft.com/office/drawing/2014/main" val="3709844722"/>
                    </a:ext>
                  </a:extLst>
                </a:gridCol>
                <a:gridCol w="1064559">
                  <a:extLst>
                    <a:ext uri="{9D8B030D-6E8A-4147-A177-3AD203B41FA5}">
                      <a16:colId xmlns:a16="http://schemas.microsoft.com/office/drawing/2014/main" val="4290750966"/>
                    </a:ext>
                  </a:extLst>
                </a:gridCol>
                <a:gridCol w="2842372">
                  <a:extLst>
                    <a:ext uri="{9D8B030D-6E8A-4147-A177-3AD203B41FA5}">
                      <a16:colId xmlns:a16="http://schemas.microsoft.com/office/drawing/2014/main" val="237450852"/>
                    </a:ext>
                  </a:extLst>
                </a:gridCol>
                <a:gridCol w="2256865">
                  <a:extLst>
                    <a:ext uri="{9D8B030D-6E8A-4147-A177-3AD203B41FA5}">
                      <a16:colId xmlns:a16="http://schemas.microsoft.com/office/drawing/2014/main" val="3399955966"/>
                    </a:ext>
                  </a:extLst>
                </a:gridCol>
              </a:tblGrid>
              <a:tr h="6967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№</a:t>
                      </a:r>
                      <a:endParaRPr lang="ru-RU" sz="1300" b="1" i="0" u="none" strike="noStrike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84" marR="7984" marT="79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Наименование подрядной организации</a:t>
                      </a:r>
                      <a:endParaRPr lang="ru-RU" sz="1300" b="1" i="0" u="none" strike="noStrike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84" marR="7984" marT="79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ИНН</a:t>
                      </a:r>
                      <a:endParaRPr lang="ru-RU" sz="1300" b="1" i="0" u="none" strike="noStrike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84" marR="7984" marT="79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Телефон</a:t>
                      </a:r>
                      <a:endParaRPr lang="ru-RU" sz="1300" b="1" i="0" u="none" strike="noStrike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84" marR="7984" marT="79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Сайт</a:t>
                      </a:r>
                      <a:endParaRPr lang="ru-RU" sz="1300" b="1" i="0" u="none" strike="noStrike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84" marR="7984" marT="7984" marB="0" anchor="ctr"/>
                </a:tc>
                <a:extLst>
                  <a:ext uri="{0D108BD9-81ED-4DB2-BD59-A6C34878D82A}">
                    <a16:rowId xmlns:a16="http://schemas.microsoft.com/office/drawing/2014/main" val="519488741"/>
                  </a:ext>
                </a:extLst>
              </a:tr>
              <a:tr h="466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84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ООО "Каста"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84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7017417532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58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7(3822) 93-77-55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58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Томдом.рф, </a:t>
                      </a:r>
                      <a:r>
                        <a:rPr lang="en-US" sz="1000" u="none" strike="noStrike">
                          <a:effectLst/>
                        </a:rPr>
                        <a:t>tepoblok.tomsk.ru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58" marR="7984" marT="7984" marB="0" anchor="ctr"/>
                </a:tc>
                <a:extLst>
                  <a:ext uri="{0D108BD9-81ED-4DB2-BD59-A6C34878D82A}">
                    <a16:rowId xmlns:a16="http://schemas.microsoft.com/office/drawing/2014/main" val="2205278924"/>
                  </a:ext>
                </a:extLst>
              </a:tr>
              <a:tr h="466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84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ООО "ГК Карьероуправление"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84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7017343591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58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7(3822) 573-573, 7(3822) 910-029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58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sever.gkkarier.ru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58" marR="7984" marT="7984" marB="0" anchor="ctr"/>
                </a:tc>
                <a:extLst>
                  <a:ext uri="{0D108BD9-81ED-4DB2-BD59-A6C34878D82A}">
                    <a16:rowId xmlns:a16="http://schemas.microsoft.com/office/drawing/2014/main" val="3414789819"/>
                  </a:ext>
                </a:extLst>
              </a:tr>
              <a:tr h="1214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84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ООО «Сибирские просторы»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84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7017386972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858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8(800)500-83-43 (круглосуточно)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858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hlinkClick r:id="rId2"/>
                        </a:rPr>
                        <a:t>logworks.ru</a:t>
                      </a:r>
                      <a:br>
                        <a:rPr lang="en-US" sz="1200" u="none" strike="noStrike">
                          <a:effectLst/>
                          <a:hlinkClick r:id="rId2"/>
                        </a:rPr>
                      </a:br>
                      <a:r>
                        <a:rPr lang="en-US" sz="1200" u="none" strike="noStrike">
                          <a:effectLst/>
                          <a:hlinkClick r:id="rId2"/>
                        </a:rPr>
                        <a:t/>
                      </a:r>
                      <a:br>
                        <a:rPr lang="en-US" sz="1200" u="none" strike="noStrike">
                          <a:effectLst/>
                          <a:hlinkClick r:id="rId2"/>
                        </a:rPr>
                      </a:b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858" marR="7984" marT="7984" marB="0" anchor="ctr"/>
                </a:tc>
                <a:extLst>
                  <a:ext uri="{0D108BD9-81ED-4DB2-BD59-A6C34878D82A}">
                    <a16:rowId xmlns:a16="http://schemas.microsoft.com/office/drawing/2014/main" val="2467118245"/>
                  </a:ext>
                </a:extLst>
              </a:tr>
              <a:tr h="466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84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ООО "СК "Евросибстрой"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858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7017297289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858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(7382) 290-2261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858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ckevrosibstroy-tomsk.ru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858" marR="7984" marT="7984" marB="0" anchor="ctr"/>
                </a:tc>
                <a:extLst>
                  <a:ext uri="{0D108BD9-81ED-4DB2-BD59-A6C34878D82A}">
                    <a16:rowId xmlns:a16="http://schemas.microsoft.com/office/drawing/2014/main" val="3770745481"/>
                  </a:ext>
                </a:extLst>
              </a:tr>
              <a:tr h="466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84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ООО "СК Реновация"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858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7017435683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858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(7822) 200-740, 7-952-801-8388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858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renovation-sk.ru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858" marR="7984" marT="7984" marB="0" anchor="ctr"/>
                </a:tc>
                <a:extLst>
                  <a:ext uri="{0D108BD9-81ED-4DB2-BD59-A6C34878D82A}">
                    <a16:rowId xmlns:a16="http://schemas.microsoft.com/office/drawing/2014/main" val="14125729"/>
                  </a:ext>
                </a:extLst>
              </a:tr>
              <a:tr h="466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84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ООО "Сиблесстрой"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858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7017159810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858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89528809213, (7822) 224-800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858" marR="7984" marT="79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858" marR="7984" marT="7984" marB="0" anchor="ctr"/>
                </a:tc>
                <a:extLst>
                  <a:ext uri="{0D108BD9-81ED-4DB2-BD59-A6C34878D82A}">
                    <a16:rowId xmlns:a16="http://schemas.microsoft.com/office/drawing/2014/main" val="975912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958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12" y="1841963"/>
            <a:ext cx="6102000" cy="4064745"/>
          </a:xfrm>
          <a:custGeom>
            <a:avLst/>
            <a:gdLst/>
            <a:ahLst/>
            <a:cxnLst/>
            <a:rect l="l" t="t" r="r" b="b"/>
            <a:pathLst>
              <a:path w="4641215" h="1467485">
                <a:moveTo>
                  <a:pt x="4640872" y="1467053"/>
                </a:moveTo>
                <a:lnTo>
                  <a:pt x="4640872" y="0"/>
                </a:lnTo>
                <a:lnTo>
                  <a:pt x="0" y="0"/>
                </a:lnTo>
                <a:lnTo>
                  <a:pt x="0" y="1467053"/>
                </a:lnTo>
                <a:lnTo>
                  <a:pt x="4640872" y="146705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Заголовок 2"/>
          <p:cNvSpPr txBox="1">
            <a:spLocks/>
          </p:cNvSpPr>
          <p:nvPr/>
        </p:nvSpPr>
        <p:spPr>
          <a:xfrm>
            <a:off x="113490" y="105690"/>
            <a:ext cx="7805812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-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4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39"/>
          <a:stretch>
            <a:fillRect/>
          </a:stretch>
        </p:blipFill>
        <p:spPr bwMode="auto">
          <a:xfrm>
            <a:off x="1" y="204502"/>
            <a:ext cx="4868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Slobodyan-RA\Desktop\Картинки\iSRDTHYX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52" y="1839912"/>
            <a:ext cx="6095148" cy="40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bject 8"/>
          <p:cNvSpPr txBox="1"/>
          <p:nvPr/>
        </p:nvSpPr>
        <p:spPr>
          <a:xfrm>
            <a:off x="48685" y="2492896"/>
            <a:ext cx="8783619" cy="36445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0" fontAlgn="base" latinLnBrk="0" hangingPunct="0">
              <a:lnSpc>
                <a:spcPct val="100000"/>
              </a:lnSpc>
              <a:spcBef>
                <a:spcPts val="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2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Ответственны</a:t>
            </a:r>
            <a:r>
              <a:rPr kumimoji="0" lang="ru-RU" sz="1600" b="1" i="0" u="none" strike="noStrike" kern="1200" cap="none" spc="-2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й</a:t>
            </a:r>
            <a:r>
              <a:rPr kumimoji="0" sz="1600" b="1" i="0" u="none" strike="noStrike" kern="1200" cap="none" spc="-2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 </a:t>
            </a:r>
            <a:r>
              <a:rPr kumimoji="0" sz="1600" b="1" i="0" u="none" strike="noStrike" kern="1200" cap="none" spc="-2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сотрудник</a:t>
            </a:r>
            <a:r>
              <a:rPr kumimoji="0" sz="1600" b="1" i="0" u="none" strike="noStrike" kern="1200" cap="none" spc="-2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:</a:t>
            </a:r>
            <a:r>
              <a:rPr kumimoji="0" lang="ru-RU" sz="1600" b="1" i="0" u="none" strike="noStrike" kern="1200" cap="none" spc="-2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 </a:t>
            </a:r>
          </a:p>
          <a:p>
            <a:pPr marL="12700" marR="0" lvl="0" indent="0" algn="l" defTabSz="914400" rtl="0" eaLnBrk="0" fontAlgn="base" latinLnBrk="0" hangingPunct="0">
              <a:lnSpc>
                <a:spcPct val="100000"/>
              </a:lnSpc>
              <a:spcBef>
                <a:spcPts val="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-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Proxima Nova" charset="0"/>
              <a:cs typeface="Arial" panose="020B0604020202020204" pitchFamily="34" charset="0"/>
            </a:endParaRPr>
          </a:p>
          <a:p>
            <a:pPr marL="12700" marR="0" lvl="0" indent="0" algn="l" defTabSz="914400" rtl="0" eaLnBrk="0" fontAlgn="base" latinLnBrk="0" hangingPunct="0">
              <a:lnSpc>
                <a:spcPct val="100000"/>
              </a:lnSpc>
              <a:spcBef>
                <a:spcPts val="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2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Александрова Ольга Владимировна </a:t>
            </a:r>
          </a:p>
          <a:p>
            <a:pPr marL="12700" marR="0" lvl="0" indent="0" algn="l" defTabSz="914400" rtl="0" eaLnBrk="0" fontAlgn="base" latinLnBrk="0" hangingPunct="0">
              <a:lnSpc>
                <a:spcPct val="100000"/>
              </a:lnSpc>
              <a:spcBef>
                <a:spcPts val="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2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Моб.: </a:t>
            </a:r>
            <a:r>
              <a:rPr kumimoji="0" lang="ru-RU" altLang="ru-RU" sz="1600" b="1" i="0" u="none" strike="noStrike" kern="120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+7 913 </a:t>
            </a:r>
            <a:r>
              <a:rPr kumimoji="0" lang="ru-RU" altLang="ru-RU" sz="1600" b="1" i="0" u="none" strike="noStrike" kern="1200" cap="none" spc="-2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805 78 08</a:t>
            </a:r>
          </a:p>
          <a:p>
            <a:pPr marL="12700" marR="0" lvl="0" indent="0" algn="l" defTabSz="914400" rtl="0" eaLnBrk="0" fontAlgn="base" latinLnBrk="0" hangingPunct="0">
              <a:lnSpc>
                <a:spcPct val="100000"/>
              </a:lnSpc>
              <a:spcBef>
                <a:spcPts val="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-2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Proxima Nova" charset="0"/>
              <a:cs typeface="Arial" panose="020B0604020202020204" pitchFamily="34" charset="0"/>
            </a:endParaRPr>
          </a:p>
          <a:p>
            <a:pPr marL="12700" marR="0" lvl="0" indent="0" algn="l" defTabSz="914400" rtl="0" eaLnBrk="0" fontAlgn="base" latinLnBrk="0" hangingPunct="0">
              <a:lnSpc>
                <a:spcPct val="100000"/>
              </a:lnSpc>
              <a:spcBef>
                <a:spcPts val="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-2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Богданова Елена Владимировна</a:t>
            </a:r>
          </a:p>
          <a:p>
            <a:pPr marL="12700" marR="0" lvl="0" indent="0" algn="l" defTabSz="914400" rtl="0" eaLnBrk="0" fontAlgn="base" latinLnBrk="0" hangingPunct="0">
              <a:lnSpc>
                <a:spcPct val="100000"/>
              </a:lnSpc>
              <a:spcBef>
                <a:spcPts val="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-2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Моб.: +7952 802 69 96</a:t>
            </a:r>
          </a:p>
          <a:p>
            <a:pPr marL="12700" marR="0" lvl="0" indent="0" algn="l" defTabSz="914400" rtl="0" eaLnBrk="0" fontAlgn="base" latinLnBrk="0" hangingPunct="0">
              <a:lnSpc>
                <a:spcPct val="100000"/>
              </a:lnSpc>
              <a:spcBef>
                <a:spcPts val="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-2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Proxima Nova" charset="0"/>
              <a:cs typeface="Arial" panose="020B0604020202020204" pitchFamily="34" charset="0"/>
            </a:endParaRPr>
          </a:p>
          <a:p>
            <a:pPr marL="12700" marR="0" lvl="0" indent="0" algn="l" defTabSz="914400" rtl="0" eaLnBrk="0" fontAlgn="base" latinLnBrk="0" hangingPunct="0">
              <a:lnSpc>
                <a:spcPct val="100000"/>
              </a:lnSpc>
              <a:spcBef>
                <a:spcPts val="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-2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Служба по работе с партнерами (3822) 615-330</a:t>
            </a:r>
          </a:p>
          <a:p>
            <a:pPr marL="12700" marR="0" lvl="0" indent="0" algn="l" defTabSz="914400" rtl="0" eaLnBrk="0" fontAlgn="base" latinLnBrk="0" hangingPunct="0">
              <a:lnSpc>
                <a:spcPct val="100000"/>
              </a:lnSpc>
              <a:spcBef>
                <a:spcPts val="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-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Proxima Nova" charset="0"/>
              <a:cs typeface="Arial" panose="020B0604020202020204" pitchFamily="34" charset="0"/>
            </a:endParaRPr>
          </a:p>
          <a:p>
            <a:pPr marL="12700" marR="0" lvl="0" indent="0" algn="l" defTabSz="914400" rtl="0" eaLnBrk="0" fontAlgn="base" latinLnBrk="0" hangingPunct="0">
              <a:lnSpc>
                <a:spcPct val="100000"/>
              </a:lnSpc>
              <a:spcBef>
                <a:spcPts val="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-2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Заявки принимаются по адресу:  г. Томск, Московский тракт, д. 8Б</a:t>
            </a:r>
            <a:r>
              <a:rPr kumimoji="0" lang="en-US" altLang="ru-RU" sz="1600" b="1" i="0" u="none" strike="noStrike" kern="1200" cap="none" spc="-2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 </a:t>
            </a:r>
          </a:p>
          <a:p>
            <a:pPr marL="12700" marR="0" lvl="0" indent="0" algn="l" defTabSz="914400" rtl="0" eaLnBrk="0" fontAlgn="base" latinLnBrk="0" hangingPunct="0">
              <a:lnSpc>
                <a:spcPct val="100000"/>
              </a:lnSpc>
              <a:spcBef>
                <a:spcPts val="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-2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Proxima Nova" charset="0"/>
              <a:cs typeface="Arial" panose="020B0604020202020204" pitchFamily="34" charset="0"/>
            </a:endParaRPr>
          </a:p>
          <a:p>
            <a:pPr marL="12700" marR="0" lvl="0" indent="0" algn="l" defTabSz="914400" rtl="0" eaLnBrk="0" fontAlgn="base" latinLnBrk="0" hangingPunct="0">
              <a:lnSpc>
                <a:spcPct val="100000"/>
              </a:lnSpc>
              <a:spcBef>
                <a:spcPts val="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1" i="0" u="none" strike="noStrike" kern="1200" cap="none" spc="-2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ipoteka@tomsk.rshb.ru</a:t>
            </a:r>
            <a:endParaRPr kumimoji="0" lang="ru-RU" altLang="ru-RU" sz="1600" b="1" i="0" u="none" strike="noStrike" kern="1200" cap="none" spc="-2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Proxima Nova" charset="0"/>
              <a:cs typeface="Arial" panose="020B0604020202020204" pitchFamily="34" charset="0"/>
            </a:endParaRPr>
          </a:p>
          <a:p>
            <a:pPr marL="12700" marR="0" lvl="0" indent="0" algn="l" defTabSz="914400" rtl="0" eaLnBrk="0" fontAlgn="base" latinLnBrk="0" hangingPunct="0">
              <a:lnSpc>
                <a:spcPct val="100000"/>
              </a:lnSpc>
              <a:spcBef>
                <a:spcPts val="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1" i="0" u="none" strike="noStrike" kern="1200" cap="none" spc="-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Proxima Nova" charset="0"/>
              <a:cs typeface="Arial" panose="020B0604020202020204" pitchFamily="34" charset="0"/>
            </a:endParaRPr>
          </a:p>
          <a:p>
            <a:pPr marL="12700" marR="0" lvl="0" indent="0" algn="l" defTabSz="914400" rtl="0" eaLnBrk="0" fontAlgn="base" latinLnBrk="0" hangingPunct="0">
              <a:lnSpc>
                <a:spcPct val="100000"/>
              </a:lnSpc>
              <a:spcBef>
                <a:spcPts val="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400" b="1" i="0" u="none" strike="noStrike" kern="1200" cap="none" spc="-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Proxima Nova" charset="0"/>
              <a:cs typeface="Arial" panose="020B0604020202020204" pitchFamily="34" charset="0"/>
            </a:endParaRPr>
          </a:p>
        </p:txBody>
      </p:sp>
      <p:sp>
        <p:nvSpPr>
          <p:cNvPr id="38" name="Заголовок 2"/>
          <p:cNvSpPr txBox="1">
            <a:spLocks/>
          </p:cNvSpPr>
          <p:nvPr/>
        </p:nvSpPr>
        <p:spPr>
          <a:xfrm>
            <a:off x="265890" y="83168"/>
            <a:ext cx="7805812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502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Контакты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19502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object 13"/>
          <p:cNvSpPr/>
          <p:nvPr/>
        </p:nvSpPr>
        <p:spPr>
          <a:xfrm>
            <a:off x="335360" y="620688"/>
            <a:ext cx="1692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A6CE3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07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39"/>
          <a:stretch>
            <a:fillRect/>
          </a:stretch>
        </p:blipFill>
        <p:spPr bwMode="auto">
          <a:xfrm>
            <a:off x="1" y="204502"/>
            <a:ext cx="4868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2"/>
          <p:cNvSpPr txBox="1">
            <a:spLocks/>
          </p:cNvSpPr>
          <p:nvPr/>
        </p:nvSpPr>
        <p:spPr bwMode="auto">
          <a:xfrm>
            <a:off x="348716" y="162586"/>
            <a:ext cx="8134884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 anchor="ctr"/>
          <a:lstStyle>
            <a:lvl1pPr>
              <a:spcBef>
                <a:spcPct val="20000"/>
              </a:spcBef>
              <a:buSzPct val="100000"/>
              <a:buBlip>
                <a:blip r:embed="rId4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8775" indent="-177800">
              <a:spcBef>
                <a:spcPct val="20000"/>
              </a:spcBef>
              <a:buClr>
                <a:srgbClr val="266234"/>
              </a:buClr>
              <a:buSzPct val="14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4988" indent="-155575">
              <a:spcBef>
                <a:spcPct val="20000"/>
              </a:spcBef>
              <a:buClr>
                <a:srgbClr val="266234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4375" indent="-173038">
              <a:spcBef>
                <a:spcPct val="20000"/>
              </a:spcBef>
              <a:buClr>
                <a:srgbClr val="266234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95350" indent="-174625">
              <a:spcBef>
                <a:spcPct val="20000"/>
              </a:spcBef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525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097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669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241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ru-RU" altLang="ru-RU" sz="2400" spc="-20" dirty="0" smtClean="0">
                <a:latin typeface="Proxima Nova" charset="0"/>
                <a:ea typeface="Proxima Nova" charset="0"/>
                <a:cs typeface="Proxima Nova" charset="0"/>
              </a:rPr>
              <a:t>О БАНКЕ</a:t>
            </a:r>
            <a:endParaRPr lang="en-US" altLang="ru-RU" sz="24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1384" y="4077072"/>
            <a:ext cx="4752528" cy="20928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spc="-20" dirty="0" smtClean="0">
                <a:latin typeface="Arial" panose="020B0604020202020204" pitchFamily="34" charset="0"/>
                <a:ea typeface="Proxima Nova" charset="0"/>
              </a:rPr>
              <a:t>АО «РОССЕЛЬХОЗБАНК» – </a:t>
            </a:r>
          </a:p>
          <a:p>
            <a:endParaRPr lang="ru-RU" sz="800" spc="-20" dirty="0" smtClean="0">
              <a:latin typeface="Proxima Nova" charset="0"/>
              <a:ea typeface="Proxima Nova" charset="0"/>
              <a:cs typeface="Proxima Nova" charset="0"/>
            </a:endParaRPr>
          </a:p>
          <a:p>
            <a:pPr algn="just"/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универсальный коммерческий банк, предоставляющий все виды банковских услуг и занимающий лидирующие позиции в финансировании агропромышленного комплекса России. 100% голосующих акций Банка принадлежат Российской 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Федерации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в лице Федерального агентства по управлению государственным имуществом. </a:t>
            </a:r>
          </a:p>
        </p:txBody>
      </p:sp>
      <p:pic>
        <p:nvPicPr>
          <p:cNvPr id="1028" name="Picture 4" descr="C:\Users\Slobodyan-RA\Desktop\Картинки\poster-rosselhozban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51450" cy="343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9"/>
          <p:cNvSpPr/>
          <p:nvPr/>
        </p:nvSpPr>
        <p:spPr>
          <a:xfrm>
            <a:off x="7803023" y="3846514"/>
            <a:ext cx="34880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20" dirty="0" smtClean="0">
                <a:latin typeface="Arial" panose="020B0604020202020204" pitchFamily="34" charset="0"/>
                <a:ea typeface="Proxima Nova" charset="0"/>
              </a:rPr>
              <a:t>ФИЛИАЛЬНАЯ СЕТЬ</a:t>
            </a:r>
            <a:endParaRPr lang="en-US" sz="1200" b="1" spc="-20" dirty="0">
              <a:latin typeface="Arial" panose="020B0604020202020204" pitchFamily="34" charset="0"/>
              <a:ea typeface="Proxima Nova" charset="0"/>
            </a:endParaRPr>
          </a:p>
          <a:p>
            <a:r>
              <a:rPr lang="ru-RU" sz="900" spc="-20" dirty="0" smtClean="0">
                <a:latin typeface="Arial" panose="020B0604020202020204" pitchFamily="34" charset="0"/>
                <a:ea typeface="Proxima Nova" charset="0"/>
              </a:rPr>
              <a:t>Банк сегодня это более 1 300 офисов  обслуживания во всех регионах страны. Вторая филиальная сеть в России.</a:t>
            </a:r>
            <a:endParaRPr lang="en-US" sz="9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3" name="Rectangle 60"/>
          <p:cNvSpPr/>
          <p:nvPr/>
        </p:nvSpPr>
        <p:spPr>
          <a:xfrm>
            <a:off x="7803023" y="4668172"/>
            <a:ext cx="34880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20" dirty="0">
                <a:latin typeface="Arial" panose="020B0604020202020204" pitchFamily="34" charset="0"/>
                <a:ea typeface="Proxima Nova" charset="0"/>
              </a:rPr>
              <a:t>РЕЙТИНГ</a:t>
            </a:r>
            <a:endParaRPr lang="en-US" sz="1200" b="1" spc="-20" dirty="0">
              <a:latin typeface="Arial" panose="020B0604020202020204" pitchFamily="34" charset="0"/>
              <a:ea typeface="Proxima Nova" charset="0"/>
            </a:endParaRPr>
          </a:p>
          <a:p>
            <a:r>
              <a:rPr lang="ru-RU" sz="900" spc="-20" dirty="0">
                <a:latin typeface="Arial" panose="020B0604020202020204" pitchFamily="34" charset="0"/>
                <a:ea typeface="Proxima Nova" charset="0"/>
              </a:rPr>
              <a:t>Международные </a:t>
            </a:r>
            <a:r>
              <a:rPr lang="ru-RU" sz="900" spc="-20" dirty="0" smtClean="0">
                <a:latin typeface="Arial" panose="020B0604020202020204" pitchFamily="34" charset="0"/>
                <a:ea typeface="Proxima Nova" charset="0"/>
              </a:rPr>
              <a:t>агентства </a:t>
            </a:r>
            <a:r>
              <a:rPr lang="ru-RU" sz="900" spc="-20" dirty="0" err="1">
                <a:latin typeface="Arial" panose="020B0604020202020204" pitchFamily="34" charset="0"/>
                <a:ea typeface="Proxima Nova" charset="0"/>
              </a:rPr>
              <a:t>Fitch</a:t>
            </a:r>
            <a:r>
              <a:rPr lang="ru-RU" sz="900" spc="-20" dirty="0">
                <a:latin typeface="Arial" panose="020B0604020202020204" pitchFamily="34" charset="0"/>
                <a:ea typeface="Proxima Nova" charset="0"/>
              </a:rPr>
              <a:t> и </a:t>
            </a:r>
            <a:r>
              <a:rPr lang="ru-RU" sz="900" spc="-20" dirty="0" err="1">
                <a:latin typeface="Arial" panose="020B0604020202020204" pitchFamily="34" charset="0"/>
                <a:ea typeface="Proxima Nova" charset="0"/>
              </a:rPr>
              <a:t>Moody's</a:t>
            </a:r>
            <a:r>
              <a:rPr lang="ru-RU" sz="900" spc="-20" dirty="0">
                <a:latin typeface="Arial" panose="020B0604020202020204" pitchFamily="34" charset="0"/>
                <a:ea typeface="Proxima Nova" charset="0"/>
              </a:rPr>
              <a:t>  присвоили Банку долгосрочные кредитные рейтинги ВВB- и Ва1, соответственно</a:t>
            </a:r>
            <a:r>
              <a:rPr lang="ru-RU" sz="900" spc="-20" dirty="0">
                <a:latin typeface="Proxima Nova" charset="0"/>
                <a:ea typeface="Proxima Nova" charset="0"/>
                <a:cs typeface="Proxima Nova" charset="0"/>
              </a:rPr>
              <a:t>.</a:t>
            </a:r>
            <a:endParaRPr lang="en-US" sz="9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14" name="Rectangle 61"/>
          <p:cNvSpPr/>
          <p:nvPr/>
        </p:nvSpPr>
        <p:spPr>
          <a:xfrm>
            <a:off x="7803023" y="5547607"/>
            <a:ext cx="34213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20" dirty="0">
                <a:latin typeface="Arial" panose="020B0604020202020204" pitchFamily="34" charset="0"/>
                <a:ea typeface="Proxima Nova" charset="0"/>
              </a:rPr>
              <a:t>БАНК ДЛЯ ЛЮДЕЙ</a:t>
            </a:r>
            <a:endParaRPr lang="en-US" sz="1200" b="1" spc="-20" dirty="0">
              <a:latin typeface="Arial" panose="020B0604020202020204" pitchFamily="34" charset="0"/>
              <a:ea typeface="Proxima Nova" charset="0"/>
            </a:endParaRPr>
          </a:p>
          <a:p>
            <a:r>
              <a:rPr lang="ru-RU" sz="900" spc="-20" dirty="0" smtClean="0">
                <a:latin typeface="Arial" panose="020B0604020202020204" pitchFamily="34" charset="0"/>
                <a:ea typeface="Proxima Nova" charset="0"/>
              </a:rPr>
              <a:t>РСХБ стабильно входит В ТОП-5 банков по объему депозитов и кредитов физическим лицам.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71458" y="3717032"/>
            <a:ext cx="4419600" cy="22145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7113753" y="3816574"/>
            <a:ext cx="598487" cy="598488"/>
            <a:chOff x="6008391" y="4132016"/>
            <a:chExt cx="598487" cy="598488"/>
          </a:xfrm>
        </p:grpSpPr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EC696351-4BB5-46BD-8AE2-FB843271F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8391" y="4132016"/>
              <a:ext cx="598487" cy="598488"/>
            </a:xfrm>
            <a:prstGeom prst="ellipse">
              <a:avLst/>
            </a:pr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1" name="Freeform 79">
              <a:extLst>
                <a:ext uri="{FF2B5EF4-FFF2-40B4-BE49-F238E27FC236}">
                  <a16:creationId xmlns:a16="http://schemas.microsoft.com/office/drawing/2014/main" id="{84A0B217-B971-4A7D-B951-53BA19C130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4754" y="4252666"/>
              <a:ext cx="387350" cy="327025"/>
            </a:xfrm>
            <a:custGeom>
              <a:avLst/>
              <a:gdLst>
                <a:gd name="T0" fmla="*/ 234 w 689"/>
                <a:gd name="T1" fmla="*/ 183 h 582"/>
                <a:gd name="T2" fmla="*/ 232 w 689"/>
                <a:gd name="T3" fmla="*/ 173 h 582"/>
                <a:gd name="T4" fmla="*/ 216 w 689"/>
                <a:gd name="T5" fmla="*/ 65 h 582"/>
                <a:gd name="T6" fmla="*/ 234 w 689"/>
                <a:gd name="T7" fmla="*/ 62 h 582"/>
                <a:gd name="T8" fmla="*/ 232 w 689"/>
                <a:gd name="T9" fmla="*/ 50 h 582"/>
                <a:gd name="T10" fmla="*/ 120 w 689"/>
                <a:gd name="T11" fmla="*/ 0 h 582"/>
                <a:gd name="T12" fmla="*/ 9 w 689"/>
                <a:gd name="T13" fmla="*/ 53 h 582"/>
                <a:gd name="T14" fmla="*/ 12 w 689"/>
                <a:gd name="T15" fmla="*/ 65 h 582"/>
                <a:gd name="T16" fmla="*/ 28 w 689"/>
                <a:gd name="T17" fmla="*/ 173 h 582"/>
                <a:gd name="T18" fmla="*/ 9 w 689"/>
                <a:gd name="T19" fmla="*/ 175 h 582"/>
                <a:gd name="T20" fmla="*/ 2 w 689"/>
                <a:gd name="T21" fmla="*/ 183 h 582"/>
                <a:gd name="T22" fmla="*/ 0 w 689"/>
                <a:gd name="T23" fmla="*/ 204 h 582"/>
                <a:gd name="T24" fmla="*/ 242 w 689"/>
                <a:gd name="T25" fmla="*/ 206 h 582"/>
                <a:gd name="T26" fmla="*/ 244 w 689"/>
                <a:gd name="T27" fmla="*/ 185 h 582"/>
                <a:gd name="T28" fmla="*/ 211 w 689"/>
                <a:gd name="T29" fmla="*/ 173 h 582"/>
                <a:gd name="T30" fmla="*/ 186 w 689"/>
                <a:gd name="T31" fmla="*/ 65 h 582"/>
                <a:gd name="T32" fmla="*/ 211 w 689"/>
                <a:gd name="T33" fmla="*/ 173 h 582"/>
                <a:gd name="T34" fmla="*/ 181 w 689"/>
                <a:gd name="T35" fmla="*/ 65 h 582"/>
                <a:gd name="T36" fmla="*/ 139 w 689"/>
                <a:gd name="T37" fmla="*/ 173 h 582"/>
                <a:gd name="T38" fmla="*/ 109 w 689"/>
                <a:gd name="T39" fmla="*/ 65 h 582"/>
                <a:gd name="T40" fmla="*/ 134 w 689"/>
                <a:gd name="T41" fmla="*/ 173 h 582"/>
                <a:gd name="T42" fmla="*/ 109 w 689"/>
                <a:gd name="T43" fmla="*/ 65 h 582"/>
                <a:gd name="T44" fmla="*/ 104 w 689"/>
                <a:gd name="T45" fmla="*/ 65 h 582"/>
                <a:gd name="T46" fmla="*/ 63 w 689"/>
                <a:gd name="T47" fmla="*/ 173 h 582"/>
                <a:gd name="T48" fmla="*/ 14 w 689"/>
                <a:gd name="T49" fmla="*/ 54 h 582"/>
                <a:gd name="T50" fmla="*/ 229 w 689"/>
                <a:gd name="T51" fmla="*/ 54 h 582"/>
                <a:gd name="T52" fmla="*/ 14 w 689"/>
                <a:gd name="T53" fmla="*/ 60 h 582"/>
                <a:gd name="T54" fmla="*/ 33 w 689"/>
                <a:gd name="T55" fmla="*/ 65 h 582"/>
                <a:gd name="T56" fmla="*/ 58 w 689"/>
                <a:gd name="T57" fmla="*/ 173 h 582"/>
                <a:gd name="T58" fmla="*/ 33 w 689"/>
                <a:gd name="T59" fmla="*/ 65 h 582"/>
                <a:gd name="T60" fmla="*/ 5 w 689"/>
                <a:gd name="T61" fmla="*/ 201 h 582"/>
                <a:gd name="T62" fmla="*/ 11 w 689"/>
                <a:gd name="T63" fmla="*/ 188 h 582"/>
                <a:gd name="T64" fmla="*/ 14 w 689"/>
                <a:gd name="T65" fmla="*/ 178 h 582"/>
                <a:gd name="T66" fmla="*/ 229 w 689"/>
                <a:gd name="T67" fmla="*/ 185 h 582"/>
                <a:gd name="T68" fmla="*/ 239 w 689"/>
                <a:gd name="T69" fmla="*/ 188 h 5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89" h="582">
                  <a:moveTo>
                    <a:pt x="682" y="516"/>
                  </a:moveTo>
                  <a:cubicBezTo>
                    <a:pt x="661" y="516"/>
                    <a:pt x="661" y="516"/>
                    <a:pt x="661" y="516"/>
                  </a:cubicBezTo>
                  <a:cubicBezTo>
                    <a:pt x="661" y="495"/>
                    <a:pt x="661" y="495"/>
                    <a:pt x="661" y="495"/>
                  </a:cubicBezTo>
                  <a:cubicBezTo>
                    <a:pt x="661" y="491"/>
                    <a:pt x="658" y="488"/>
                    <a:pt x="654" y="488"/>
                  </a:cubicBezTo>
                  <a:cubicBezTo>
                    <a:pt x="609" y="488"/>
                    <a:pt x="609" y="488"/>
                    <a:pt x="609" y="488"/>
                  </a:cubicBezTo>
                  <a:cubicBezTo>
                    <a:pt x="609" y="183"/>
                    <a:pt x="609" y="183"/>
                    <a:pt x="609" y="183"/>
                  </a:cubicBezTo>
                  <a:cubicBezTo>
                    <a:pt x="653" y="183"/>
                    <a:pt x="653" y="183"/>
                    <a:pt x="653" y="183"/>
                  </a:cubicBezTo>
                  <a:cubicBezTo>
                    <a:pt x="657" y="183"/>
                    <a:pt x="660" y="180"/>
                    <a:pt x="660" y="176"/>
                  </a:cubicBezTo>
                  <a:cubicBezTo>
                    <a:pt x="660" y="149"/>
                    <a:pt x="660" y="149"/>
                    <a:pt x="660" y="149"/>
                  </a:cubicBezTo>
                  <a:cubicBezTo>
                    <a:pt x="660" y="146"/>
                    <a:pt x="658" y="143"/>
                    <a:pt x="656" y="142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3" y="0"/>
                    <a:pt x="341" y="0"/>
                    <a:pt x="339" y="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27" y="143"/>
                    <a:pt x="26" y="146"/>
                    <a:pt x="26" y="149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80"/>
                    <a:pt x="29" y="183"/>
                    <a:pt x="33" y="183"/>
                  </a:cubicBezTo>
                  <a:cubicBezTo>
                    <a:pt x="80" y="183"/>
                    <a:pt x="80" y="183"/>
                    <a:pt x="80" y="183"/>
                  </a:cubicBezTo>
                  <a:cubicBezTo>
                    <a:pt x="80" y="488"/>
                    <a:pt x="80" y="488"/>
                    <a:pt x="80" y="488"/>
                  </a:cubicBezTo>
                  <a:cubicBezTo>
                    <a:pt x="32" y="488"/>
                    <a:pt x="32" y="488"/>
                    <a:pt x="32" y="488"/>
                  </a:cubicBezTo>
                  <a:cubicBezTo>
                    <a:pt x="28" y="488"/>
                    <a:pt x="25" y="491"/>
                    <a:pt x="25" y="495"/>
                  </a:cubicBezTo>
                  <a:cubicBezTo>
                    <a:pt x="25" y="516"/>
                    <a:pt x="25" y="516"/>
                    <a:pt x="25" y="516"/>
                  </a:cubicBezTo>
                  <a:cubicBezTo>
                    <a:pt x="7" y="516"/>
                    <a:pt x="7" y="516"/>
                    <a:pt x="7" y="516"/>
                  </a:cubicBezTo>
                  <a:cubicBezTo>
                    <a:pt x="3" y="516"/>
                    <a:pt x="0" y="520"/>
                    <a:pt x="0" y="523"/>
                  </a:cubicBezTo>
                  <a:cubicBezTo>
                    <a:pt x="0" y="575"/>
                    <a:pt x="0" y="575"/>
                    <a:pt x="0" y="575"/>
                  </a:cubicBezTo>
                  <a:cubicBezTo>
                    <a:pt x="0" y="579"/>
                    <a:pt x="3" y="582"/>
                    <a:pt x="7" y="582"/>
                  </a:cubicBezTo>
                  <a:cubicBezTo>
                    <a:pt x="682" y="582"/>
                    <a:pt x="682" y="582"/>
                    <a:pt x="682" y="582"/>
                  </a:cubicBezTo>
                  <a:cubicBezTo>
                    <a:pt x="686" y="582"/>
                    <a:pt x="689" y="579"/>
                    <a:pt x="689" y="575"/>
                  </a:cubicBezTo>
                  <a:cubicBezTo>
                    <a:pt x="689" y="523"/>
                    <a:pt x="689" y="523"/>
                    <a:pt x="689" y="523"/>
                  </a:cubicBezTo>
                  <a:cubicBezTo>
                    <a:pt x="689" y="520"/>
                    <a:pt x="686" y="516"/>
                    <a:pt x="682" y="516"/>
                  </a:cubicBezTo>
                  <a:moveTo>
                    <a:pt x="595" y="488"/>
                  </a:moveTo>
                  <a:cubicBezTo>
                    <a:pt x="526" y="488"/>
                    <a:pt x="526" y="488"/>
                    <a:pt x="526" y="488"/>
                  </a:cubicBezTo>
                  <a:cubicBezTo>
                    <a:pt x="526" y="183"/>
                    <a:pt x="526" y="183"/>
                    <a:pt x="526" y="183"/>
                  </a:cubicBezTo>
                  <a:cubicBezTo>
                    <a:pt x="595" y="183"/>
                    <a:pt x="595" y="183"/>
                    <a:pt x="595" y="183"/>
                  </a:cubicBezTo>
                  <a:lnTo>
                    <a:pt x="595" y="488"/>
                  </a:lnTo>
                  <a:close/>
                  <a:moveTo>
                    <a:pt x="392" y="183"/>
                  </a:moveTo>
                  <a:cubicBezTo>
                    <a:pt x="512" y="183"/>
                    <a:pt x="512" y="183"/>
                    <a:pt x="512" y="183"/>
                  </a:cubicBezTo>
                  <a:cubicBezTo>
                    <a:pt x="512" y="488"/>
                    <a:pt x="512" y="488"/>
                    <a:pt x="512" y="488"/>
                  </a:cubicBezTo>
                  <a:cubicBezTo>
                    <a:pt x="392" y="488"/>
                    <a:pt x="392" y="488"/>
                    <a:pt x="392" y="488"/>
                  </a:cubicBezTo>
                  <a:lnTo>
                    <a:pt x="392" y="183"/>
                  </a:lnTo>
                  <a:close/>
                  <a:moveTo>
                    <a:pt x="308" y="183"/>
                  </a:moveTo>
                  <a:cubicBezTo>
                    <a:pt x="378" y="183"/>
                    <a:pt x="378" y="183"/>
                    <a:pt x="378" y="183"/>
                  </a:cubicBezTo>
                  <a:cubicBezTo>
                    <a:pt x="378" y="488"/>
                    <a:pt x="378" y="488"/>
                    <a:pt x="378" y="488"/>
                  </a:cubicBezTo>
                  <a:cubicBezTo>
                    <a:pt x="308" y="488"/>
                    <a:pt x="308" y="488"/>
                    <a:pt x="308" y="488"/>
                  </a:cubicBezTo>
                  <a:lnTo>
                    <a:pt x="308" y="183"/>
                  </a:lnTo>
                  <a:close/>
                  <a:moveTo>
                    <a:pt x="178" y="183"/>
                  </a:moveTo>
                  <a:cubicBezTo>
                    <a:pt x="294" y="183"/>
                    <a:pt x="294" y="183"/>
                    <a:pt x="294" y="183"/>
                  </a:cubicBezTo>
                  <a:cubicBezTo>
                    <a:pt x="294" y="488"/>
                    <a:pt x="294" y="488"/>
                    <a:pt x="294" y="488"/>
                  </a:cubicBezTo>
                  <a:cubicBezTo>
                    <a:pt x="178" y="488"/>
                    <a:pt x="178" y="488"/>
                    <a:pt x="178" y="488"/>
                  </a:cubicBezTo>
                  <a:lnTo>
                    <a:pt x="178" y="183"/>
                  </a:lnTo>
                  <a:close/>
                  <a:moveTo>
                    <a:pt x="40" y="153"/>
                  </a:moveTo>
                  <a:cubicBezTo>
                    <a:pt x="342" y="15"/>
                    <a:pt x="342" y="15"/>
                    <a:pt x="342" y="15"/>
                  </a:cubicBezTo>
                  <a:cubicBezTo>
                    <a:pt x="646" y="153"/>
                    <a:pt x="646" y="153"/>
                    <a:pt x="646" y="153"/>
                  </a:cubicBezTo>
                  <a:cubicBezTo>
                    <a:pt x="646" y="169"/>
                    <a:pt x="646" y="169"/>
                    <a:pt x="646" y="169"/>
                  </a:cubicBezTo>
                  <a:cubicBezTo>
                    <a:pt x="40" y="169"/>
                    <a:pt x="40" y="169"/>
                    <a:pt x="40" y="169"/>
                  </a:cubicBezTo>
                  <a:lnTo>
                    <a:pt x="40" y="153"/>
                  </a:lnTo>
                  <a:close/>
                  <a:moveTo>
                    <a:pt x="94" y="183"/>
                  </a:moveTo>
                  <a:cubicBezTo>
                    <a:pt x="164" y="183"/>
                    <a:pt x="164" y="183"/>
                    <a:pt x="164" y="183"/>
                  </a:cubicBezTo>
                  <a:cubicBezTo>
                    <a:pt x="164" y="488"/>
                    <a:pt x="164" y="488"/>
                    <a:pt x="164" y="488"/>
                  </a:cubicBezTo>
                  <a:cubicBezTo>
                    <a:pt x="94" y="488"/>
                    <a:pt x="94" y="488"/>
                    <a:pt x="94" y="488"/>
                  </a:cubicBezTo>
                  <a:lnTo>
                    <a:pt x="94" y="183"/>
                  </a:lnTo>
                  <a:close/>
                  <a:moveTo>
                    <a:pt x="675" y="568"/>
                  </a:moveTo>
                  <a:cubicBezTo>
                    <a:pt x="14" y="568"/>
                    <a:pt x="14" y="568"/>
                    <a:pt x="14" y="568"/>
                  </a:cubicBezTo>
                  <a:cubicBezTo>
                    <a:pt x="14" y="530"/>
                    <a:pt x="14" y="530"/>
                    <a:pt x="14" y="530"/>
                  </a:cubicBezTo>
                  <a:cubicBezTo>
                    <a:pt x="32" y="530"/>
                    <a:pt x="32" y="530"/>
                    <a:pt x="32" y="530"/>
                  </a:cubicBezTo>
                  <a:cubicBezTo>
                    <a:pt x="36" y="530"/>
                    <a:pt x="39" y="527"/>
                    <a:pt x="39" y="523"/>
                  </a:cubicBezTo>
                  <a:cubicBezTo>
                    <a:pt x="39" y="502"/>
                    <a:pt x="39" y="502"/>
                    <a:pt x="39" y="502"/>
                  </a:cubicBezTo>
                  <a:cubicBezTo>
                    <a:pt x="647" y="502"/>
                    <a:pt x="647" y="502"/>
                    <a:pt x="647" y="502"/>
                  </a:cubicBezTo>
                  <a:cubicBezTo>
                    <a:pt x="647" y="523"/>
                    <a:pt x="647" y="523"/>
                    <a:pt x="647" y="523"/>
                  </a:cubicBezTo>
                  <a:cubicBezTo>
                    <a:pt x="647" y="527"/>
                    <a:pt x="650" y="530"/>
                    <a:pt x="654" y="530"/>
                  </a:cubicBezTo>
                  <a:cubicBezTo>
                    <a:pt x="675" y="530"/>
                    <a:pt x="675" y="530"/>
                    <a:pt x="675" y="530"/>
                  </a:cubicBezTo>
                  <a:lnTo>
                    <a:pt x="675" y="568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113754" y="4625509"/>
            <a:ext cx="598487" cy="598488"/>
            <a:chOff x="6008391" y="4132016"/>
            <a:chExt cx="598487" cy="598488"/>
          </a:xfrm>
        </p:grpSpPr>
        <p:sp>
          <p:nvSpPr>
            <p:cNvPr id="24" name="Oval 20">
              <a:extLst>
                <a:ext uri="{FF2B5EF4-FFF2-40B4-BE49-F238E27FC236}">
                  <a16:creationId xmlns:a16="http://schemas.microsoft.com/office/drawing/2014/main" id="{EC696351-4BB5-46BD-8AE2-FB843271F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8391" y="4132016"/>
              <a:ext cx="598487" cy="598488"/>
            </a:xfrm>
            <a:prstGeom prst="ellipse">
              <a:avLst/>
            </a:pr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5" name="Freeform 79">
              <a:extLst>
                <a:ext uri="{FF2B5EF4-FFF2-40B4-BE49-F238E27FC236}">
                  <a16:creationId xmlns:a16="http://schemas.microsoft.com/office/drawing/2014/main" id="{84A0B217-B971-4A7D-B951-53BA19C130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4754" y="4252666"/>
              <a:ext cx="387350" cy="327025"/>
            </a:xfrm>
            <a:custGeom>
              <a:avLst/>
              <a:gdLst>
                <a:gd name="T0" fmla="*/ 234 w 689"/>
                <a:gd name="T1" fmla="*/ 183 h 582"/>
                <a:gd name="T2" fmla="*/ 232 w 689"/>
                <a:gd name="T3" fmla="*/ 173 h 582"/>
                <a:gd name="T4" fmla="*/ 216 w 689"/>
                <a:gd name="T5" fmla="*/ 65 h 582"/>
                <a:gd name="T6" fmla="*/ 234 w 689"/>
                <a:gd name="T7" fmla="*/ 62 h 582"/>
                <a:gd name="T8" fmla="*/ 232 w 689"/>
                <a:gd name="T9" fmla="*/ 50 h 582"/>
                <a:gd name="T10" fmla="*/ 120 w 689"/>
                <a:gd name="T11" fmla="*/ 0 h 582"/>
                <a:gd name="T12" fmla="*/ 9 w 689"/>
                <a:gd name="T13" fmla="*/ 53 h 582"/>
                <a:gd name="T14" fmla="*/ 12 w 689"/>
                <a:gd name="T15" fmla="*/ 65 h 582"/>
                <a:gd name="T16" fmla="*/ 28 w 689"/>
                <a:gd name="T17" fmla="*/ 173 h 582"/>
                <a:gd name="T18" fmla="*/ 9 w 689"/>
                <a:gd name="T19" fmla="*/ 175 h 582"/>
                <a:gd name="T20" fmla="*/ 2 w 689"/>
                <a:gd name="T21" fmla="*/ 183 h 582"/>
                <a:gd name="T22" fmla="*/ 0 w 689"/>
                <a:gd name="T23" fmla="*/ 204 h 582"/>
                <a:gd name="T24" fmla="*/ 242 w 689"/>
                <a:gd name="T25" fmla="*/ 206 h 582"/>
                <a:gd name="T26" fmla="*/ 244 w 689"/>
                <a:gd name="T27" fmla="*/ 185 h 582"/>
                <a:gd name="T28" fmla="*/ 211 w 689"/>
                <a:gd name="T29" fmla="*/ 173 h 582"/>
                <a:gd name="T30" fmla="*/ 186 w 689"/>
                <a:gd name="T31" fmla="*/ 65 h 582"/>
                <a:gd name="T32" fmla="*/ 211 w 689"/>
                <a:gd name="T33" fmla="*/ 173 h 582"/>
                <a:gd name="T34" fmla="*/ 181 w 689"/>
                <a:gd name="T35" fmla="*/ 65 h 582"/>
                <a:gd name="T36" fmla="*/ 139 w 689"/>
                <a:gd name="T37" fmla="*/ 173 h 582"/>
                <a:gd name="T38" fmla="*/ 109 w 689"/>
                <a:gd name="T39" fmla="*/ 65 h 582"/>
                <a:gd name="T40" fmla="*/ 134 w 689"/>
                <a:gd name="T41" fmla="*/ 173 h 582"/>
                <a:gd name="T42" fmla="*/ 109 w 689"/>
                <a:gd name="T43" fmla="*/ 65 h 582"/>
                <a:gd name="T44" fmla="*/ 104 w 689"/>
                <a:gd name="T45" fmla="*/ 65 h 582"/>
                <a:gd name="T46" fmla="*/ 63 w 689"/>
                <a:gd name="T47" fmla="*/ 173 h 582"/>
                <a:gd name="T48" fmla="*/ 14 w 689"/>
                <a:gd name="T49" fmla="*/ 54 h 582"/>
                <a:gd name="T50" fmla="*/ 229 w 689"/>
                <a:gd name="T51" fmla="*/ 54 h 582"/>
                <a:gd name="T52" fmla="*/ 14 w 689"/>
                <a:gd name="T53" fmla="*/ 60 h 582"/>
                <a:gd name="T54" fmla="*/ 33 w 689"/>
                <a:gd name="T55" fmla="*/ 65 h 582"/>
                <a:gd name="T56" fmla="*/ 58 w 689"/>
                <a:gd name="T57" fmla="*/ 173 h 582"/>
                <a:gd name="T58" fmla="*/ 33 w 689"/>
                <a:gd name="T59" fmla="*/ 65 h 582"/>
                <a:gd name="T60" fmla="*/ 5 w 689"/>
                <a:gd name="T61" fmla="*/ 201 h 582"/>
                <a:gd name="T62" fmla="*/ 11 w 689"/>
                <a:gd name="T63" fmla="*/ 188 h 582"/>
                <a:gd name="T64" fmla="*/ 14 w 689"/>
                <a:gd name="T65" fmla="*/ 178 h 582"/>
                <a:gd name="T66" fmla="*/ 229 w 689"/>
                <a:gd name="T67" fmla="*/ 185 h 582"/>
                <a:gd name="T68" fmla="*/ 239 w 689"/>
                <a:gd name="T69" fmla="*/ 188 h 5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89" h="582">
                  <a:moveTo>
                    <a:pt x="682" y="516"/>
                  </a:moveTo>
                  <a:cubicBezTo>
                    <a:pt x="661" y="516"/>
                    <a:pt x="661" y="516"/>
                    <a:pt x="661" y="516"/>
                  </a:cubicBezTo>
                  <a:cubicBezTo>
                    <a:pt x="661" y="495"/>
                    <a:pt x="661" y="495"/>
                    <a:pt x="661" y="495"/>
                  </a:cubicBezTo>
                  <a:cubicBezTo>
                    <a:pt x="661" y="491"/>
                    <a:pt x="658" y="488"/>
                    <a:pt x="654" y="488"/>
                  </a:cubicBezTo>
                  <a:cubicBezTo>
                    <a:pt x="609" y="488"/>
                    <a:pt x="609" y="488"/>
                    <a:pt x="609" y="488"/>
                  </a:cubicBezTo>
                  <a:cubicBezTo>
                    <a:pt x="609" y="183"/>
                    <a:pt x="609" y="183"/>
                    <a:pt x="609" y="183"/>
                  </a:cubicBezTo>
                  <a:cubicBezTo>
                    <a:pt x="653" y="183"/>
                    <a:pt x="653" y="183"/>
                    <a:pt x="653" y="183"/>
                  </a:cubicBezTo>
                  <a:cubicBezTo>
                    <a:pt x="657" y="183"/>
                    <a:pt x="660" y="180"/>
                    <a:pt x="660" y="176"/>
                  </a:cubicBezTo>
                  <a:cubicBezTo>
                    <a:pt x="660" y="149"/>
                    <a:pt x="660" y="149"/>
                    <a:pt x="660" y="149"/>
                  </a:cubicBezTo>
                  <a:cubicBezTo>
                    <a:pt x="660" y="146"/>
                    <a:pt x="658" y="143"/>
                    <a:pt x="656" y="142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3" y="0"/>
                    <a:pt x="341" y="0"/>
                    <a:pt x="339" y="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27" y="143"/>
                    <a:pt x="26" y="146"/>
                    <a:pt x="26" y="149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80"/>
                    <a:pt x="29" y="183"/>
                    <a:pt x="33" y="183"/>
                  </a:cubicBezTo>
                  <a:cubicBezTo>
                    <a:pt x="80" y="183"/>
                    <a:pt x="80" y="183"/>
                    <a:pt x="80" y="183"/>
                  </a:cubicBezTo>
                  <a:cubicBezTo>
                    <a:pt x="80" y="488"/>
                    <a:pt x="80" y="488"/>
                    <a:pt x="80" y="488"/>
                  </a:cubicBezTo>
                  <a:cubicBezTo>
                    <a:pt x="32" y="488"/>
                    <a:pt x="32" y="488"/>
                    <a:pt x="32" y="488"/>
                  </a:cubicBezTo>
                  <a:cubicBezTo>
                    <a:pt x="28" y="488"/>
                    <a:pt x="25" y="491"/>
                    <a:pt x="25" y="495"/>
                  </a:cubicBezTo>
                  <a:cubicBezTo>
                    <a:pt x="25" y="516"/>
                    <a:pt x="25" y="516"/>
                    <a:pt x="25" y="516"/>
                  </a:cubicBezTo>
                  <a:cubicBezTo>
                    <a:pt x="7" y="516"/>
                    <a:pt x="7" y="516"/>
                    <a:pt x="7" y="516"/>
                  </a:cubicBezTo>
                  <a:cubicBezTo>
                    <a:pt x="3" y="516"/>
                    <a:pt x="0" y="520"/>
                    <a:pt x="0" y="523"/>
                  </a:cubicBezTo>
                  <a:cubicBezTo>
                    <a:pt x="0" y="575"/>
                    <a:pt x="0" y="575"/>
                    <a:pt x="0" y="575"/>
                  </a:cubicBezTo>
                  <a:cubicBezTo>
                    <a:pt x="0" y="579"/>
                    <a:pt x="3" y="582"/>
                    <a:pt x="7" y="582"/>
                  </a:cubicBezTo>
                  <a:cubicBezTo>
                    <a:pt x="682" y="582"/>
                    <a:pt x="682" y="582"/>
                    <a:pt x="682" y="582"/>
                  </a:cubicBezTo>
                  <a:cubicBezTo>
                    <a:pt x="686" y="582"/>
                    <a:pt x="689" y="579"/>
                    <a:pt x="689" y="575"/>
                  </a:cubicBezTo>
                  <a:cubicBezTo>
                    <a:pt x="689" y="523"/>
                    <a:pt x="689" y="523"/>
                    <a:pt x="689" y="523"/>
                  </a:cubicBezTo>
                  <a:cubicBezTo>
                    <a:pt x="689" y="520"/>
                    <a:pt x="686" y="516"/>
                    <a:pt x="682" y="516"/>
                  </a:cubicBezTo>
                  <a:moveTo>
                    <a:pt x="595" y="488"/>
                  </a:moveTo>
                  <a:cubicBezTo>
                    <a:pt x="526" y="488"/>
                    <a:pt x="526" y="488"/>
                    <a:pt x="526" y="488"/>
                  </a:cubicBezTo>
                  <a:cubicBezTo>
                    <a:pt x="526" y="183"/>
                    <a:pt x="526" y="183"/>
                    <a:pt x="526" y="183"/>
                  </a:cubicBezTo>
                  <a:cubicBezTo>
                    <a:pt x="595" y="183"/>
                    <a:pt x="595" y="183"/>
                    <a:pt x="595" y="183"/>
                  </a:cubicBezTo>
                  <a:lnTo>
                    <a:pt x="595" y="488"/>
                  </a:lnTo>
                  <a:close/>
                  <a:moveTo>
                    <a:pt x="392" y="183"/>
                  </a:moveTo>
                  <a:cubicBezTo>
                    <a:pt x="512" y="183"/>
                    <a:pt x="512" y="183"/>
                    <a:pt x="512" y="183"/>
                  </a:cubicBezTo>
                  <a:cubicBezTo>
                    <a:pt x="512" y="488"/>
                    <a:pt x="512" y="488"/>
                    <a:pt x="512" y="488"/>
                  </a:cubicBezTo>
                  <a:cubicBezTo>
                    <a:pt x="392" y="488"/>
                    <a:pt x="392" y="488"/>
                    <a:pt x="392" y="488"/>
                  </a:cubicBezTo>
                  <a:lnTo>
                    <a:pt x="392" y="183"/>
                  </a:lnTo>
                  <a:close/>
                  <a:moveTo>
                    <a:pt x="308" y="183"/>
                  </a:moveTo>
                  <a:cubicBezTo>
                    <a:pt x="378" y="183"/>
                    <a:pt x="378" y="183"/>
                    <a:pt x="378" y="183"/>
                  </a:cubicBezTo>
                  <a:cubicBezTo>
                    <a:pt x="378" y="488"/>
                    <a:pt x="378" y="488"/>
                    <a:pt x="378" y="488"/>
                  </a:cubicBezTo>
                  <a:cubicBezTo>
                    <a:pt x="308" y="488"/>
                    <a:pt x="308" y="488"/>
                    <a:pt x="308" y="488"/>
                  </a:cubicBezTo>
                  <a:lnTo>
                    <a:pt x="308" y="183"/>
                  </a:lnTo>
                  <a:close/>
                  <a:moveTo>
                    <a:pt x="178" y="183"/>
                  </a:moveTo>
                  <a:cubicBezTo>
                    <a:pt x="294" y="183"/>
                    <a:pt x="294" y="183"/>
                    <a:pt x="294" y="183"/>
                  </a:cubicBezTo>
                  <a:cubicBezTo>
                    <a:pt x="294" y="488"/>
                    <a:pt x="294" y="488"/>
                    <a:pt x="294" y="488"/>
                  </a:cubicBezTo>
                  <a:cubicBezTo>
                    <a:pt x="178" y="488"/>
                    <a:pt x="178" y="488"/>
                    <a:pt x="178" y="488"/>
                  </a:cubicBezTo>
                  <a:lnTo>
                    <a:pt x="178" y="183"/>
                  </a:lnTo>
                  <a:close/>
                  <a:moveTo>
                    <a:pt x="40" y="153"/>
                  </a:moveTo>
                  <a:cubicBezTo>
                    <a:pt x="342" y="15"/>
                    <a:pt x="342" y="15"/>
                    <a:pt x="342" y="15"/>
                  </a:cubicBezTo>
                  <a:cubicBezTo>
                    <a:pt x="646" y="153"/>
                    <a:pt x="646" y="153"/>
                    <a:pt x="646" y="153"/>
                  </a:cubicBezTo>
                  <a:cubicBezTo>
                    <a:pt x="646" y="169"/>
                    <a:pt x="646" y="169"/>
                    <a:pt x="646" y="169"/>
                  </a:cubicBezTo>
                  <a:cubicBezTo>
                    <a:pt x="40" y="169"/>
                    <a:pt x="40" y="169"/>
                    <a:pt x="40" y="169"/>
                  </a:cubicBezTo>
                  <a:lnTo>
                    <a:pt x="40" y="153"/>
                  </a:lnTo>
                  <a:close/>
                  <a:moveTo>
                    <a:pt x="94" y="183"/>
                  </a:moveTo>
                  <a:cubicBezTo>
                    <a:pt x="164" y="183"/>
                    <a:pt x="164" y="183"/>
                    <a:pt x="164" y="183"/>
                  </a:cubicBezTo>
                  <a:cubicBezTo>
                    <a:pt x="164" y="488"/>
                    <a:pt x="164" y="488"/>
                    <a:pt x="164" y="488"/>
                  </a:cubicBezTo>
                  <a:cubicBezTo>
                    <a:pt x="94" y="488"/>
                    <a:pt x="94" y="488"/>
                    <a:pt x="94" y="488"/>
                  </a:cubicBezTo>
                  <a:lnTo>
                    <a:pt x="94" y="183"/>
                  </a:lnTo>
                  <a:close/>
                  <a:moveTo>
                    <a:pt x="675" y="568"/>
                  </a:moveTo>
                  <a:cubicBezTo>
                    <a:pt x="14" y="568"/>
                    <a:pt x="14" y="568"/>
                    <a:pt x="14" y="568"/>
                  </a:cubicBezTo>
                  <a:cubicBezTo>
                    <a:pt x="14" y="530"/>
                    <a:pt x="14" y="530"/>
                    <a:pt x="14" y="530"/>
                  </a:cubicBezTo>
                  <a:cubicBezTo>
                    <a:pt x="32" y="530"/>
                    <a:pt x="32" y="530"/>
                    <a:pt x="32" y="530"/>
                  </a:cubicBezTo>
                  <a:cubicBezTo>
                    <a:pt x="36" y="530"/>
                    <a:pt x="39" y="527"/>
                    <a:pt x="39" y="523"/>
                  </a:cubicBezTo>
                  <a:cubicBezTo>
                    <a:pt x="39" y="502"/>
                    <a:pt x="39" y="502"/>
                    <a:pt x="39" y="502"/>
                  </a:cubicBezTo>
                  <a:cubicBezTo>
                    <a:pt x="647" y="502"/>
                    <a:pt x="647" y="502"/>
                    <a:pt x="647" y="502"/>
                  </a:cubicBezTo>
                  <a:cubicBezTo>
                    <a:pt x="647" y="523"/>
                    <a:pt x="647" y="523"/>
                    <a:pt x="647" y="523"/>
                  </a:cubicBezTo>
                  <a:cubicBezTo>
                    <a:pt x="647" y="527"/>
                    <a:pt x="650" y="530"/>
                    <a:pt x="654" y="530"/>
                  </a:cubicBezTo>
                  <a:cubicBezTo>
                    <a:pt x="675" y="530"/>
                    <a:pt x="675" y="530"/>
                    <a:pt x="675" y="530"/>
                  </a:cubicBezTo>
                  <a:lnTo>
                    <a:pt x="675" y="568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114050" y="5487728"/>
            <a:ext cx="598487" cy="598488"/>
            <a:chOff x="6008391" y="4132016"/>
            <a:chExt cx="598487" cy="598488"/>
          </a:xfrm>
        </p:grpSpPr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EC696351-4BB5-46BD-8AE2-FB843271F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8391" y="4132016"/>
              <a:ext cx="598487" cy="598488"/>
            </a:xfrm>
            <a:prstGeom prst="ellipse">
              <a:avLst/>
            </a:pr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8" name="Freeform 79">
              <a:extLst>
                <a:ext uri="{FF2B5EF4-FFF2-40B4-BE49-F238E27FC236}">
                  <a16:creationId xmlns:a16="http://schemas.microsoft.com/office/drawing/2014/main" id="{84A0B217-B971-4A7D-B951-53BA19C130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4754" y="4252666"/>
              <a:ext cx="387350" cy="327025"/>
            </a:xfrm>
            <a:custGeom>
              <a:avLst/>
              <a:gdLst>
                <a:gd name="T0" fmla="*/ 234 w 689"/>
                <a:gd name="T1" fmla="*/ 183 h 582"/>
                <a:gd name="T2" fmla="*/ 232 w 689"/>
                <a:gd name="T3" fmla="*/ 173 h 582"/>
                <a:gd name="T4" fmla="*/ 216 w 689"/>
                <a:gd name="T5" fmla="*/ 65 h 582"/>
                <a:gd name="T6" fmla="*/ 234 w 689"/>
                <a:gd name="T7" fmla="*/ 62 h 582"/>
                <a:gd name="T8" fmla="*/ 232 w 689"/>
                <a:gd name="T9" fmla="*/ 50 h 582"/>
                <a:gd name="T10" fmla="*/ 120 w 689"/>
                <a:gd name="T11" fmla="*/ 0 h 582"/>
                <a:gd name="T12" fmla="*/ 9 w 689"/>
                <a:gd name="T13" fmla="*/ 53 h 582"/>
                <a:gd name="T14" fmla="*/ 12 w 689"/>
                <a:gd name="T15" fmla="*/ 65 h 582"/>
                <a:gd name="T16" fmla="*/ 28 w 689"/>
                <a:gd name="T17" fmla="*/ 173 h 582"/>
                <a:gd name="T18" fmla="*/ 9 w 689"/>
                <a:gd name="T19" fmla="*/ 175 h 582"/>
                <a:gd name="T20" fmla="*/ 2 w 689"/>
                <a:gd name="T21" fmla="*/ 183 h 582"/>
                <a:gd name="T22" fmla="*/ 0 w 689"/>
                <a:gd name="T23" fmla="*/ 204 h 582"/>
                <a:gd name="T24" fmla="*/ 242 w 689"/>
                <a:gd name="T25" fmla="*/ 206 h 582"/>
                <a:gd name="T26" fmla="*/ 244 w 689"/>
                <a:gd name="T27" fmla="*/ 185 h 582"/>
                <a:gd name="T28" fmla="*/ 211 w 689"/>
                <a:gd name="T29" fmla="*/ 173 h 582"/>
                <a:gd name="T30" fmla="*/ 186 w 689"/>
                <a:gd name="T31" fmla="*/ 65 h 582"/>
                <a:gd name="T32" fmla="*/ 211 w 689"/>
                <a:gd name="T33" fmla="*/ 173 h 582"/>
                <a:gd name="T34" fmla="*/ 181 w 689"/>
                <a:gd name="T35" fmla="*/ 65 h 582"/>
                <a:gd name="T36" fmla="*/ 139 w 689"/>
                <a:gd name="T37" fmla="*/ 173 h 582"/>
                <a:gd name="T38" fmla="*/ 109 w 689"/>
                <a:gd name="T39" fmla="*/ 65 h 582"/>
                <a:gd name="T40" fmla="*/ 134 w 689"/>
                <a:gd name="T41" fmla="*/ 173 h 582"/>
                <a:gd name="T42" fmla="*/ 109 w 689"/>
                <a:gd name="T43" fmla="*/ 65 h 582"/>
                <a:gd name="T44" fmla="*/ 104 w 689"/>
                <a:gd name="T45" fmla="*/ 65 h 582"/>
                <a:gd name="T46" fmla="*/ 63 w 689"/>
                <a:gd name="T47" fmla="*/ 173 h 582"/>
                <a:gd name="T48" fmla="*/ 14 w 689"/>
                <a:gd name="T49" fmla="*/ 54 h 582"/>
                <a:gd name="T50" fmla="*/ 229 w 689"/>
                <a:gd name="T51" fmla="*/ 54 h 582"/>
                <a:gd name="T52" fmla="*/ 14 w 689"/>
                <a:gd name="T53" fmla="*/ 60 h 582"/>
                <a:gd name="T54" fmla="*/ 33 w 689"/>
                <a:gd name="T55" fmla="*/ 65 h 582"/>
                <a:gd name="T56" fmla="*/ 58 w 689"/>
                <a:gd name="T57" fmla="*/ 173 h 582"/>
                <a:gd name="T58" fmla="*/ 33 w 689"/>
                <a:gd name="T59" fmla="*/ 65 h 582"/>
                <a:gd name="T60" fmla="*/ 5 w 689"/>
                <a:gd name="T61" fmla="*/ 201 h 582"/>
                <a:gd name="T62" fmla="*/ 11 w 689"/>
                <a:gd name="T63" fmla="*/ 188 h 582"/>
                <a:gd name="T64" fmla="*/ 14 w 689"/>
                <a:gd name="T65" fmla="*/ 178 h 582"/>
                <a:gd name="T66" fmla="*/ 229 w 689"/>
                <a:gd name="T67" fmla="*/ 185 h 582"/>
                <a:gd name="T68" fmla="*/ 239 w 689"/>
                <a:gd name="T69" fmla="*/ 188 h 5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89" h="582">
                  <a:moveTo>
                    <a:pt x="682" y="516"/>
                  </a:moveTo>
                  <a:cubicBezTo>
                    <a:pt x="661" y="516"/>
                    <a:pt x="661" y="516"/>
                    <a:pt x="661" y="516"/>
                  </a:cubicBezTo>
                  <a:cubicBezTo>
                    <a:pt x="661" y="495"/>
                    <a:pt x="661" y="495"/>
                    <a:pt x="661" y="495"/>
                  </a:cubicBezTo>
                  <a:cubicBezTo>
                    <a:pt x="661" y="491"/>
                    <a:pt x="658" y="488"/>
                    <a:pt x="654" y="488"/>
                  </a:cubicBezTo>
                  <a:cubicBezTo>
                    <a:pt x="609" y="488"/>
                    <a:pt x="609" y="488"/>
                    <a:pt x="609" y="488"/>
                  </a:cubicBezTo>
                  <a:cubicBezTo>
                    <a:pt x="609" y="183"/>
                    <a:pt x="609" y="183"/>
                    <a:pt x="609" y="183"/>
                  </a:cubicBezTo>
                  <a:cubicBezTo>
                    <a:pt x="653" y="183"/>
                    <a:pt x="653" y="183"/>
                    <a:pt x="653" y="183"/>
                  </a:cubicBezTo>
                  <a:cubicBezTo>
                    <a:pt x="657" y="183"/>
                    <a:pt x="660" y="180"/>
                    <a:pt x="660" y="176"/>
                  </a:cubicBezTo>
                  <a:cubicBezTo>
                    <a:pt x="660" y="149"/>
                    <a:pt x="660" y="149"/>
                    <a:pt x="660" y="149"/>
                  </a:cubicBezTo>
                  <a:cubicBezTo>
                    <a:pt x="660" y="146"/>
                    <a:pt x="658" y="143"/>
                    <a:pt x="656" y="142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3" y="0"/>
                    <a:pt x="341" y="0"/>
                    <a:pt x="339" y="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27" y="143"/>
                    <a:pt x="26" y="146"/>
                    <a:pt x="26" y="149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80"/>
                    <a:pt x="29" y="183"/>
                    <a:pt x="33" y="183"/>
                  </a:cubicBezTo>
                  <a:cubicBezTo>
                    <a:pt x="80" y="183"/>
                    <a:pt x="80" y="183"/>
                    <a:pt x="80" y="183"/>
                  </a:cubicBezTo>
                  <a:cubicBezTo>
                    <a:pt x="80" y="488"/>
                    <a:pt x="80" y="488"/>
                    <a:pt x="80" y="488"/>
                  </a:cubicBezTo>
                  <a:cubicBezTo>
                    <a:pt x="32" y="488"/>
                    <a:pt x="32" y="488"/>
                    <a:pt x="32" y="488"/>
                  </a:cubicBezTo>
                  <a:cubicBezTo>
                    <a:pt x="28" y="488"/>
                    <a:pt x="25" y="491"/>
                    <a:pt x="25" y="495"/>
                  </a:cubicBezTo>
                  <a:cubicBezTo>
                    <a:pt x="25" y="516"/>
                    <a:pt x="25" y="516"/>
                    <a:pt x="25" y="516"/>
                  </a:cubicBezTo>
                  <a:cubicBezTo>
                    <a:pt x="7" y="516"/>
                    <a:pt x="7" y="516"/>
                    <a:pt x="7" y="516"/>
                  </a:cubicBezTo>
                  <a:cubicBezTo>
                    <a:pt x="3" y="516"/>
                    <a:pt x="0" y="520"/>
                    <a:pt x="0" y="523"/>
                  </a:cubicBezTo>
                  <a:cubicBezTo>
                    <a:pt x="0" y="575"/>
                    <a:pt x="0" y="575"/>
                    <a:pt x="0" y="575"/>
                  </a:cubicBezTo>
                  <a:cubicBezTo>
                    <a:pt x="0" y="579"/>
                    <a:pt x="3" y="582"/>
                    <a:pt x="7" y="582"/>
                  </a:cubicBezTo>
                  <a:cubicBezTo>
                    <a:pt x="682" y="582"/>
                    <a:pt x="682" y="582"/>
                    <a:pt x="682" y="582"/>
                  </a:cubicBezTo>
                  <a:cubicBezTo>
                    <a:pt x="686" y="582"/>
                    <a:pt x="689" y="579"/>
                    <a:pt x="689" y="575"/>
                  </a:cubicBezTo>
                  <a:cubicBezTo>
                    <a:pt x="689" y="523"/>
                    <a:pt x="689" y="523"/>
                    <a:pt x="689" y="523"/>
                  </a:cubicBezTo>
                  <a:cubicBezTo>
                    <a:pt x="689" y="520"/>
                    <a:pt x="686" y="516"/>
                    <a:pt x="682" y="516"/>
                  </a:cubicBezTo>
                  <a:moveTo>
                    <a:pt x="595" y="488"/>
                  </a:moveTo>
                  <a:cubicBezTo>
                    <a:pt x="526" y="488"/>
                    <a:pt x="526" y="488"/>
                    <a:pt x="526" y="488"/>
                  </a:cubicBezTo>
                  <a:cubicBezTo>
                    <a:pt x="526" y="183"/>
                    <a:pt x="526" y="183"/>
                    <a:pt x="526" y="183"/>
                  </a:cubicBezTo>
                  <a:cubicBezTo>
                    <a:pt x="595" y="183"/>
                    <a:pt x="595" y="183"/>
                    <a:pt x="595" y="183"/>
                  </a:cubicBezTo>
                  <a:lnTo>
                    <a:pt x="595" y="488"/>
                  </a:lnTo>
                  <a:close/>
                  <a:moveTo>
                    <a:pt x="392" y="183"/>
                  </a:moveTo>
                  <a:cubicBezTo>
                    <a:pt x="512" y="183"/>
                    <a:pt x="512" y="183"/>
                    <a:pt x="512" y="183"/>
                  </a:cubicBezTo>
                  <a:cubicBezTo>
                    <a:pt x="512" y="488"/>
                    <a:pt x="512" y="488"/>
                    <a:pt x="512" y="488"/>
                  </a:cubicBezTo>
                  <a:cubicBezTo>
                    <a:pt x="392" y="488"/>
                    <a:pt x="392" y="488"/>
                    <a:pt x="392" y="488"/>
                  </a:cubicBezTo>
                  <a:lnTo>
                    <a:pt x="392" y="183"/>
                  </a:lnTo>
                  <a:close/>
                  <a:moveTo>
                    <a:pt x="308" y="183"/>
                  </a:moveTo>
                  <a:cubicBezTo>
                    <a:pt x="378" y="183"/>
                    <a:pt x="378" y="183"/>
                    <a:pt x="378" y="183"/>
                  </a:cubicBezTo>
                  <a:cubicBezTo>
                    <a:pt x="378" y="488"/>
                    <a:pt x="378" y="488"/>
                    <a:pt x="378" y="488"/>
                  </a:cubicBezTo>
                  <a:cubicBezTo>
                    <a:pt x="308" y="488"/>
                    <a:pt x="308" y="488"/>
                    <a:pt x="308" y="488"/>
                  </a:cubicBezTo>
                  <a:lnTo>
                    <a:pt x="308" y="183"/>
                  </a:lnTo>
                  <a:close/>
                  <a:moveTo>
                    <a:pt x="178" y="183"/>
                  </a:moveTo>
                  <a:cubicBezTo>
                    <a:pt x="294" y="183"/>
                    <a:pt x="294" y="183"/>
                    <a:pt x="294" y="183"/>
                  </a:cubicBezTo>
                  <a:cubicBezTo>
                    <a:pt x="294" y="488"/>
                    <a:pt x="294" y="488"/>
                    <a:pt x="294" y="488"/>
                  </a:cubicBezTo>
                  <a:cubicBezTo>
                    <a:pt x="178" y="488"/>
                    <a:pt x="178" y="488"/>
                    <a:pt x="178" y="488"/>
                  </a:cubicBezTo>
                  <a:lnTo>
                    <a:pt x="178" y="183"/>
                  </a:lnTo>
                  <a:close/>
                  <a:moveTo>
                    <a:pt x="40" y="153"/>
                  </a:moveTo>
                  <a:cubicBezTo>
                    <a:pt x="342" y="15"/>
                    <a:pt x="342" y="15"/>
                    <a:pt x="342" y="15"/>
                  </a:cubicBezTo>
                  <a:cubicBezTo>
                    <a:pt x="646" y="153"/>
                    <a:pt x="646" y="153"/>
                    <a:pt x="646" y="153"/>
                  </a:cubicBezTo>
                  <a:cubicBezTo>
                    <a:pt x="646" y="169"/>
                    <a:pt x="646" y="169"/>
                    <a:pt x="646" y="169"/>
                  </a:cubicBezTo>
                  <a:cubicBezTo>
                    <a:pt x="40" y="169"/>
                    <a:pt x="40" y="169"/>
                    <a:pt x="40" y="169"/>
                  </a:cubicBezTo>
                  <a:lnTo>
                    <a:pt x="40" y="153"/>
                  </a:lnTo>
                  <a:close/>
                  <a:moveTo>
                    <a:pt x="94" y="183"/>
                  </a:moveTo>
                  <a:cubicBezTo>
                    <a:pt x="164" y="183"/>
                    <a:pt x="164" y="183"/>
                    <a:pt x="164" y="183"/>
                  </a:cubicBezTo>
                  <a:cubicBezTo>
                    <a:pt x="164" y="488"/>
                    <a:pt x="164" y="488"/>
                    <a:pt x="164" y="488"/>
                  </a:cubicBezTo>
                  <a:cubicBezTo>
                    <a:pt x="94" y="488"/>
                    <a:pt x="94" y="488"/>
                    <a:pt x="94" y="488"/>
                  </a:cubicBezTo>
                  <a:lnTo>
                    <a:pt x="94" y="183"/>
                  </a:lnTo>
                  <a:close/>
                  <a:moveTo>
                    <a:pt x="675" y="568"/>
                  </a:moveTo>
                  <a:cubicBezTo>
                    <a:pt x="14" y="568"/>
                    <a:pt x="14" y="568"/>
                    <a:pt x="14" y="568"/>
                  </a:cubicBezTo>
                  <a:cubicBezTo>
                    <a:pt x="14" y="530"/>
                    <a:pt x="14" y="530"/>
                    <a:pt x="14" y="530"/>
                  </a:cubicBezTo>
                  <a:cubicBezTo>
                    <a:pt x="32" y="530"/>
                    <a:pt x="32" y="530"/>
                    <a:pt x="32" y="530"/>
                  </a:cubicBezTo>
                  <a:cubicBezTo>
                    <a:pt x="36" y="530"/>
                    <a:pt x="39" y="527"/>
                    <a:pt x="39" y="523"/>
                  </a:cubicBezTo>
                  <a:cubicBezTo>
                    <a:pt x="39" y="502"/>
                    <a:pt x="39" y="502"/>
                    <a:pt x="39" y="502"/>
                  </a:cubicBezTo>
                  <a:cubicBezTo>
                    <a:pt x="647" y="502"/>
                    <a:pt x="647" y="502"/>
                    <a:pt x="647" y="502"/>
                  </a:cubicBezTo>
                  <a:cubicBezTo>
                    <a:pt x="647" y="523"/>
                    <a:pt x="647" y="523"/>
                    <a:pt x="647" y="523"/>
                  </a:cubicBezTo>
                  <a:cubicBezTo>
                    <a:pt x="647" y="527"/>
                    <a:pt x="650" y="530"/>
                    <a:pt x="654" y="530"/>
                  </a:cubicBezTo>
                  <a:cubicBezTo>
                    <a:pt x="675" y="530"/>
                    <a:pt x="675" y="530"/>
                    <a:pt x="675" y="530"/>
                  </a:cubicBezTo>
                  <a:lnTo>
                    <a:pt x="675" y="568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88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76"/>
    </mc:Choice>
    <mc:Fallback xmlns="">
      <p:transition spd="slow" advTm="2537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>
            <a:spLocks noGrp="1" noChangeArrowheads="1"/>
          </p:cNvSpPr>
          <p:nvPr>
            <p:ph type="title"/>
          </p:nvPr>
        </p:nvSpPr>
        <p:spPr bwMode="auto">
          <a:xfrm>
            <a:off x="402771" y="1299471"/>
            <a:ext cx="11370128" cy="408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28650" indent="-171450">
              <a:tabLst>
                <a:tab pos="266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085850" indent="-171450">
              <a:tabLst>
                <a:tab pos="266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360363" algn="just">
              <a:tabLst>
                <a:tab pos="90488" algn="l"/>
              </a:tabLst>
              <a:defRPr/>
            </a:pPr>
            <a:r>
              <a:rPr lang="ru-RU" sz="1200" dirty="0" smtClean="0">
                <a:latin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</a:rPr>
              <a:t>«</a:t>
            </a:r>
            <a:r>
              <a:rPr lang="ru-RU" sz="1200" dirty="0" smtClean="0">
                <a:latin typeface="Arial" panose="020B0604020202020204" pitchFamily="34" charset="0"/>
              </a:rPr>
              <a:t>Ипотечный кредит с льготной процентной ставкой для граждан Российской Федерации на строительство (приобретение) жилого помещения на сельских территориях» (далее – льготный ипотечный кредит, кредит) для приобретения объекта недвижимости большей стоимостью при соблюдении следующих условий:</a:t>
            </a:r>
          </a:p>
          <a:p>
            <a:pPr marL="269875" indent="0">
              <a:buClr>
                <a:srgbClr val="2B6030"/>
              </a:buClr>
              <a:defRPr/>
            </a:pPr>
            <a:r>
              <a:rPr lang="ru-RU" sz="1200" dirty="0" smtClean="0">
                <a:latin typeface="Arial" panose="020B0604020202020204" pitchFamily="34" charset="0"/>
              </a:rPr>
              <a:t>1.  заемщики-супруги </a:t>
            </a:r>
            <a:r>
              <a:rPr lang="ru-RU" sz="1200" dirty="0">
                <a:latin typeface="Arial" panose="020B0604020202020204" pitchFamily="34" charset="0"/>
              </a:rPr>
              <a:t>рассматриваются в качестве самостоятельных заемщиков и не привлекаются в качестве </a:t>
            </a:r>
            <a:r>
              <a:rPr lang="ru-RU" sz="1200" dirty="0" err="1">
                <a:latin typeface="Arial" panose="020B0604020202020204" pitchFamily="34" charset="0"/>
              </a:rPr>
              <a:t>созаемщиков</a:t>
            </a:r>
            <a:r>
              <a:rPr lang="ru-RU" sz="1200" dirty="0">
                <a:latin typeface="Arial" panose="020B0604020202020204" pitchFamily="34" charset="0"/>
              </a:rPr>
              <a:t> по кредитным договорам друг </a:t>
            </a:r>
            <a:r>
              <a:rPr lang="ru-RU" sz="1200" dirty="0" smtClean="0">
                <a:latin typeface="Arial" panose="020B0604020202020204" pitchFamily="34" charset="0"/>
              </a:rPr>
              <a:t>друга</a:t>
            </a:r>
            <a:r>
              <a:rPr lang="ru-RU" sz="1200" dirty="0" smtClean="0">
                <a:latin typeface="Arial" panose="020B0604020202020204" pitchFamily="34" charset="0"/>
              </a:rPr>
              <a:t>;</a:t>
            </a:r>
            <a:br>
              <a:rPr lang="ru-RU" sz="1200" dirty="0" smtClean="0">
                <a:latin typeface="Arial" panose="020B0604020202020204" pitchFamily="34" charset="0"/>
              </a:rPr>
            </a:br>
            <a:endParaRPr lang="ru-RU" sz="1200" dirty="0">
              <a:latin typeface="Arial" panose="020B0604020202020204" pitchFamily="34" charset="0"/>
            </a:endParaRPr>
          </a:p>
          <a:p>
            <a:pPr marL="269875" indent="0">
              <a:buClr>
                <a:srgbClr val="2B6030"/>
              </a:buClr>
              <a:defRPr/>
            </a:pPr>
            <a:r>
              <a:rPr lang="ru-RU" sz="1200" dirty="0" smtClean="0">
                <a:latin typeface="Arial" panose="020B0604020202020204" pitchFamily="34" charset="0"/>
              </a:rPr>
              <a:t>2. приобретаемый </a:t>
            </a:r>
            <a:r>
              <a:rPr lang="ru-RU" sz="1200" dirty="0" smtClean="0">
                <a:latin typeface="Arial" panose="020B0604020202020204" pitchFamily="34" charset="0"/>
              </a:rPr>
              <a:t>(строящийся) объект недвижимости, на который выдаются два льготных ипотечных кредита, должен соответствовать требованиям к объекту недвижимости в соответствии с </a:t>
            </a:r>
            <a:r>
              <a:rPr lang="ru-RU" sz="1200" dirty="0" smtClean="0">
                <a:latin typeface="Arial" panose="020B0604020202020204" pitchFamily="34" charset="0"/>
              </a:rPr>
              <a:t>требованиями Банка, </a:t>
            </a:r>
            <a:r>
              <a:rPr lang="ru-RU" sz="1200" dirty="0" smtClean="0">
                <a:latin typeface="Arial" panose="020B0604020202020204" pitchFamily="34" charset="0"/>
              </a:rPr>
              <a:t>включая требования по соответствию учетной норме площади</a:t>
            </a:r>
            <a:r>
              <a:rPr lang="ru-RU" sz="1200" dirty="0" smtClean="0">
                <a:latin typeface="Arial" panose="020B0604020202020204" pitchFamily="34" charset="0"/>
              </a:rPr>
              <a:t>;</a:t>
            </a:r>
            <a:br>
              <a:rPr lang="ru-RU" sz="1200" dirty="0" smtClean="0">
                <a:latin typeface="Arial" panose="020B0604020202020204" pitchFamily="34" charset="0"/>
              </a:rPr>
            </a:br>
            <a:endParaRPr lang="ru-RU" sz="1200" dirty="0" smtClean="0">
              <a:latin typeface="Arial" panose="020B0604020202020204" pitchFamily="34" charset="0"/>
            </a:endParaRPr>
          </a:p>
          <a:p>
            <a:pPr marL="269875" indent="0">
              <a:buClr>
                <a:srgbClr val="2B6030"/>
              </a:buClr>
              <a:defRPr/>
            </a:pPr>
            <a:r>
              <a:rPr lang="ru-RU" sz="1200" dirty="0" smtClean="0">
                <a:latin typeface="Arial" panose="020B0604020202020204" pitchFamily="34" charset="0"/>
              </a:rPr>
              <a:t>3. объект </a:t>
            </a:r>
            <a:r>
              <a:rPr lang="ru-RU" sz="1200" dirty="0" smtClean="0">
                <a:latin typeface="Arial" panose="020B0604020202020204" pitchFamily="34" charset="0"/>
              </a:rPr>
              <a:t>недвижимости, средства на приобретение (строительство) которого выдаются по двум льготным ипотечным кредитам, должен приобретаться на правах общей совместной собственности по одному договору купли-продажи (договору долевого участия) с указанием в качестве покупателей обоих заемщиков</a:t>
            </a:r>
            <a:r>
              <a:rPr lang="ru-RU" sz="1200" dirty="0" smtClean="0">
                <a:latin typeface="Arial" panose="020B0604020202020204" pitchFamily="34" charset="0"/>
              </a:rPr>
              <a:t>;</a:t>
            </a:r>
            <a:br>
              <a:rPr lang="ru-RU" sz="1200" dirty="0" smtClean="0">
                <a:latin typeface="Arial" panose="020B0604020202020204" pitchFamily="34" charset="0"/>
              </a:rPr>
            </a:br>
            <a:endParaRPr lang="ru-RU" sz="1200" dirty="0" smtClean="0">
              <a:latin typeface="Arial" panose="020B0604020202020204" pitchFamily="34" charset="0"/>
            </a:endParaRPr>
          </a:p>
          <a:p>
            <a:pPr marL="269875" indent="0">
              <a:buClr>
                <a:srgbClr val="2B6030"/>
              </a:buClr>
              <a:defRPr/>
            </a:pPr>
            <a:r>
              <a:rPr lang="ru-RU" sz="1200" dirty="0" smtClean="0">
                <a:latin typeface="Arial" panose="020B0604020202020204" pitchFamily="34" charset="0"/>
              </a:rPr>
              <a:t>4. заявка </a:t>
            </a:r>
            <a:r>
              <a:rPr lang="ru-RU" sz="1200" dirty="0" smtClean="0">
                <a:latin typeface="Arial" panose="020B0604020202020204" pitchFamily="34" charset="0"/>
              </a:rPr>
              <a:t>на выдачу льготного ипотечного кредита на приобретение (строительство) одного объекта недвижимости **(жилого помещения (жилого дома) подается каждым заемщиком</a:t>
            </a:r>
            <a:r>
              <a:rPr lang="ru-RU" sz="1200" dirty="0" smtClean="0">
                <a:latin typeface="Arial" panose="020B0604020202020204" pitchFamily="34" charset="0"/>
              </a:rPr>
              <a:t>;</a:t>
            </a:r>
            <a:br>
              <a:rPr lang="ru-RU" sz="1200" dirty="0" smtClean="0">
                <a:latin typeface="Arial" panose="020B0604020202020204" pitchFamily="34" charset="0"/>
              </a:rPr>
            </a:br>
            <a:endParaRPr lang="ru-RU" sz="1200" dirty="0" smtClean="0">
              <a:latin typeface="Arial" panose="020B0604020202020204" pitchFamily="34" charset="0"/>
            </a:endParaRPr>
          </a:p>
          <a:p>
            <a:pPr marL="269875" indent="0">
              <a:buClr>
                <a:srgbClr val="2B6030"/>
              </a:buClr>
              <a:defRPr/>
            </a:pPr>
            <a:r>
              <a:rPr lang="ru-RU" sz="1200" dirty="0" smtClean="0">
                <a:latin typeface="Arial" panose="020B0604020202020204" pitchFamily="34" charset="0"/>
              </a:rPr>
              <a:t>5. первоначальный </a:t>
            </a:r>
            <a:r>
              <a:rPr lang="ru-RU" sz="1200" dirty="0" smtClean="0">
                <a:latin typeface="Arial" panose="020B0604020202020204" pitchFamily="34" charset="0"/>
              </a:rPr>
              <a:t>взнос по каждому из двух кредитов на приобретение (строительство) одного объекта недвижимости для каждого заемщика будет составлять 10% от стоимости такого объекта </a:t>
            </a:r>
            <a:r>
              <a:rPr lang="ru-RU" sz="1200" dirty="0" smtClean="0">
                <a:latin typeface="Arial" panose="020B0604020202020204" pitchFamily="34" charset="0"/>
              </a:rPr>
              <a:t>недвижимости, соответственно  с</a:t>
            </a:r>
            <a:r>
              <a:rPr lang="ru-RU" altLang="ru-RU" sz="1200" dirty="0" smtClean="0">
                <a:latin typeface="Arial" panose="020B0604020202020204" pitchFamily="34" charset="0"/>
                <a:cs typeface="Calibri" panose="020F0502020204030204" pitchFamily="34" charset="0"/>
              </a:rPr>
              <a:t>умма </a:t>
            </a:r>
            <a:r>
              <a:rPr lang="ru-RU" altLang="ru-RU" sz="1200" dirty="0">
                <a:latin typeface="Arial" panose="020B0604020202020204" pitchFamily="34" charset="0"/>
                <a:cs typeface="Calibri" panose="020F0502020204030204" pitchFamily="34" charset="0"/>
              </a:rPr>
              <a:t>двух </a:t>
            </a:r>
            <a:r>
              <a:rPr lang="ru-RU" altLang="ru-RU" sz="1200" dirty="0" smtClean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Calibri" panose="020F0502020204030204" pitchFamily="34" charset="0"/>
              </a:rPr>
              <a:t>кредитов должна составлять не более 80% (включительно) от стоимости приобретаемого объекта недвижимости**</a:t>
            </a:r>
            <a:br>
              <a:rPr lang="ru-RU" altLang="ru-RU" sz="1200" dirty="0">
                <a:latin typeface="Arial" panose="020B0604020202020204" pitchFamily="34" charset="0"/>
                <a:cs typeface="Calibri" panose="020F050202020403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</a:rPr>
            </a:br>
            <a:endParaRPr lang="ru-RU" sz="1200" dirty="0" smtClean="0"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99" y="5501752"/>
            <a:ext cx="1120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800" dirty="0">
                <a:latin typeface="Arial" panose="020B0604020202020204" pitchFamily="34" charset="0"/>
              </a:rPr>
              <a:t>*Требования к передаваемому в ипотеку объекту недвижимости </a:t>
            </a:r>
            <a:r>
              <a:rPr lang="ru-RU" altLang="ru-RU" sz="800" dirty="0">
                <a:latin typeface="Arial" panose="020B0604020202020204" pitchFamily="34" charset="0"/>
                <a:cs typeface="Times New Roman" panose="02020603050405020304" pitchFamily="18" charset="0"/>
              </a:rPr>
              <a:t>Приложение 3.9 к приказу АО «</a:t>
            </a:r>
            <a:r>
              <a:rPr lang="ru-RU" altLang="ru-RU" sz="800" dirty="0" err="1">
                <a:latin typeface="Arial" panose="020B0604020202020204" pitchFamily="34" charset="0"/>
                <a:cs typeface="Times New Roman" panose="02020603050405020304" pitchFamily="18" charset="0"/>
              </a:rPr>
              <a:t>Россельхозбанк</a:t>
            </a:r>
            <a:r>
              <a:rPr lang="ru-RU" altLang="ru-RU" sz="800" dirty="0">
                <a:latin typeface="Arial" panose="020B0604020202020204" pitchFamily="34" charset="0"/>
                <a:cs typeface="Times New Roman" panose="02020603050405020304" pitchFamily="18" charset="0"/>
              </a:rPr>
              <a:t>» от 07.10.2011 № 465-ОД</a:t>
            </a:r>
          </a:p>
          <a:p>
            <a:pPr algn="just"/>
            <a:r>
              <a:rPr lang="ru-RU" altLang="ru-RU" sz="800" dirty="0">
                <a:latin typeface="Arial" panose="020B0604020202020204" pitchFamily="34" charset="0"/>
              </a:rPr>
              <a:t>**</a:t>
            </a:r>
            <a:r>
              <a:rPr lang="ru-RU" altLang="ru-RU" sz="800" dirty="0"/>
              <a:t> </a:t>
            </a:r>
            <a:r>
              <a:rPr lang="ru-RU" altLang="ru-RU" sz="800" dirty="0">
                <a:latin typeface="Arial" panose="020B0604020202020204" pitchFamily="34" charset="0"/>
              </a:rPr>
              <a:t>При предоставлении ипотечного кредита на приобретение готового жилого помещения или жилого помещения (жилого дома) с земельным участком по договору купли-продажи для расчета размера максимально возможной суммы кредита используется наименьшая из величин: залоговая стоимость объекта недвижимости и стоимость по договору купли-продажи объекта недвижимости. При предоставлении ипотечного кредита на строительство жилого дома (создание объект индивидуального жилищного строительства) на земельном участке, находящемся в собственности у заемщика, в том числе на завершение ранее начатого строительства, для расчета размера максимально возможной суммы кредита используется цена по договору подряда с подрядной организацией. При предоставлении ипотечного кредита на приобретение земельного участка и строительство жилого дома (создание объект индивидуального жилищного строительства) для расчета размера максимально возможной суммы кредита используется совокупная стоимость земельного участка (наименьшая из величин: залоговая стоимость и стоимость по договору купли-продажи) и цена по договору подряда с подрядной организацией.</a:t>
            </a:r>
          </a:p>
          <a:p>
            <a:endParaRPr lang="ru-RU" alt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7-конечная звезда 6"/>
          <p:cNvSpPr/>
          <p:nvPr/>
        </p:nvSpPr>
        <p:spPr>
          <a:xfrm>
            <a:off x="1208314" y="0"/>
            <a:ext cx="9405258" cy="1676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Возможность оформления заемщиками-супругами двух кредитов в рамках кредитного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продукта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4983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/>
          <p:cNvGrpSpPr/>
          <p:nvPr/>
        </p:nvGrpSpPr>
        <p:grpSpPr>
          <a:xfrm>
            <a:off x="2957489" y="1339651"/>
            <a:ext cx="9054743" cy="4704078"/>
            <a:chOff x="-792158" y="1878860"/>
            <a:chExt cx="6397233" cy="5010272"/>
          </a:xfrm>
        </p:grpSpPr>
        <p:sp>
          <p:nvSpPr>
            <p:cNvPr id="36" name="object 9"/>
            <p:cNvSpPr txBox="1"/>
            <p:nvPr/>
          </p:nvSpPr>
          <p:spPr>
            <a:xfrm>
              <a:off x="-479000" y="1878860"/>
              <a:ext cx="4032448" cy="41044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>
              <a:defPPr>
                <a:defRPr lang="ru-RU"/>
              </a:defPPr>
              <a:lvl1pPr marL="12700">
                <a:lnSpc>
                  <a:spcPct val="100000"/>
                </a:lnSpc>
                <a:spcBef>
                  <a:spcPts val="125"/>
                </a:spcBef>
                <a:defRPr sz="3000" spc="10">
                  <a:solidFill>
                    <a:srgbClr val="A6CE39"/>
                  </a:solidFill>
                  <a:latin typeface="Arial" panose="020B0604020202020204" pitchFamily="34" charset="0"/>
                </a:defRPr>
              </a:lvl1pPr>
            </a:lstStyle>
            <a:p>
              <a:r>
                <a:rPr lang="ru-RU" sz="2400" dirty="0" smtClean="0">
                  <a:solidFill>
                    <a:srgbClr val="35663B"/>
                  </a:solidFill>
                </a:rPr>
                <a:t>Цель кредита</a:t>
              </a:r>
              <a:endParaRPr sz="2400" dirty="0">
                <a:solidFill>
                  <a:srgbClr val="35663B"/>
                </a:solidFill>
              </a:endParaRP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-792158" y="3062571"/>
              <a:ext cx="6397233" cy="3826561"/>
              <a:chOff x="-838868" y="2916814"/>
              <a:chExt cx="6397233" cy="3826561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-838868" y="6350003"/>
                <a:ext cx="5961050" cy="393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endParaRPr lang="ru-RU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894351" y="2916814"/>
                <a:ext cx="419353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917991" y="3636893"/>
                <a:ext cx="464037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879562" y="4365685"/>
                <a:ext cx="464037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879562" y="5149062"/>
                <a:ext cx="464037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</p:grpSp>
      </p:grpSp>
      <p:sp>
        <p:nvSpPr>
          <p:cNvPr id="40" name="Прямоугольник 39"/>
          <p:cNvSpPr/>
          <p:nvPr/>
        </p:nvSpPr>
        <p:spPr>
          <a:xfrm>
            <a:off x="335360" y="6259378"/>
            <a:ext cx="113628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00" dirty="0" smtClean="0">
                <a:latin typeface="Arial" panose="020B0604020202020204" pitchFamily="34" charset="0"/>
                <a:ea typeface="Segoe UI" panose="020B0502040204020203" pitchFamily="34" charset="0"/>
              </a:rPr>
              <a:t>* </a:t>
            </a:r>
            <a:r>
              <a:rPr lang="ru-RU" sz="900" dirty="0" smtClean="0">
                <a:latin typeface="Arial" panose="020B0604020202020204" pitchFamily="34" charset="0"/>
                <a:ea typeface="Segoe UI" panose="020B0502040204020203" pitchFamily="34" charset="0"/>
              </a:rPr>
              <a:t>И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потечный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кредит должен быть заключен между заемщиком/созаемщиком (при наличии) и АО «ДОМ.РФ»/одним из уполномоченных банков – 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 АО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«Россельхозбанк», ПАО Сбербанк, АКБ «Энергобанк», РНКБ (ПАО), АК БАРС Банк, ПАО «Дальневосточный банк», Банк «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Левобережный»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(ПАО), </a:t>
            </a:r>
            <a:r>
              <a:rPr lang="en-US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Банк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«Центр-Инвест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»</a:t>
            </a:r>
            <a:r>
              <a:rPr lang="en-US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и соответствовать условиям программы Сельская ипотека АО «Россельхозбанка».</a:t>
            </a:r>
            <a:endParaRPr lang="ru-RU" sz="1000" dirty="0">
              <a:latin typeface="Arial" panose="020B0604020202020204" pitchFamily="34" charset="0"/>
              <a:ea typeface="Segoe UI" panose="020B0502040204020203" pitchFamily="34" charset="0"/>
            </a:endParaRPr>
          </a:p>
        </p:txBody>
      </p:sp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2" y="1479943"/>
            <a:ext cx="2656442" cy="1517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https://spravedlivo.center/fotocatalog/37436570_xl_734k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87" y="3068960"/>
            <a:ext cx="2665377" cy="1505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5"/>
          <p:cNvSpPr>
            <a:spLocks noChangeAspect="1" noChangeArrowheads="1"/>
          </p:cNvSpPr>
          <p:nvPr/>
        </p:nvSpPr>
        <p:spPr bwMode="auto">
          <a:xfrm>
            <a:off x="568152" y="8031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17"/>
          <p:cNvSpPr>
            <a:spLocks noChangeAspect="1" noChangeArrowheads="1"/>
          </p:cNvSpPr>
          <p:nvPr/>
        </p:nvSpPr>
        <p:spPr bwMode="auto">
          <a:xfrm>
            <a:off x="720552" y="9555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AutoShape 19"/>
          <p:cNvSpPr>
            <a:spLocks noChangeAspect="1" noChangeArrowheads="1"/>
          </p:cNvSpPr>
          <p:nvPr/>
        </p:nvSpPr>
        <p:spPr bwMode="auto">
          <a:xfrm>
            <a:off x="872952" y="11079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AutoShape 21"/>
          <p:cNvSpPr>
            <a:spLocks noChangeAspect="1" noChangeArrowheads="1"/>
          </p:cNvSpPr>
          <p:nvPr/>
        </p:nvSpPr>
        <p:spPr bwMode="auto">
          <a:xfrm>
            <a:off x="1130300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AutoShape 23"/>
          <p:cNvSpPr>
            <a:spLocks noChangeAspect="1" noChangeArrowheads="1"/>
          </p:cNvSpPr>
          <p:nvPr/>
        </p:nvSpPr>
        <p:spPr bwMode="auto">
          <a:xfrm>
            <a:off x="1282700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51" name="Picture 27" descr="https://img09.domclick.ru/owner/88/0e/880e36f885f64d2cac7b9a407923b8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2" y="4653136"/>
            <a:ext cx="2656442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3071664" y="1916831"/>
            <a:ext cx="8307781" cy="2138175"/>
          </a:xfrm>
          <a:prstGeom prst="roundRect">
            <a:avLst/>
          </a:prstGeom>
          <a:noFill/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Квартиры </a:t>
            </a: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в готовом доме по договору купли-продажи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Квартиры </a:t>
            </a: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в строящемся доме по ДДУ/договору уступки прав по ДДУ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Дома </a:t>
            </a: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с землей по договору купли-продажи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Земельного </a:t>
            </a: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участка и строительство на нем жилого </a:t>
            </a: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дома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897822" y="1635821"/>
            <a:ext cx="2030826" cy="4250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ПОКУПКА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260827" y="4149080"/>
            <a:ext cx="8163765" cy="790392"/>
          </a:xfrm>
          <a:prstGeom prst="roundRect">
            <a:avLst/>
          </a:prstGeom>
          <a:noFill/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Дома </a:t>
            </a: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на приобретаемом или имеющемся в собственности  земельном </a:t>
            </a: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участке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287688" y="5517232"/>
            <a:ext cx="8163765" cy="603542"/>
          </a:xfrm>
          <a:prstGeom prst="roundRect">
            <a:avLst/>
          </a:prstGeom>
          <a:noFill/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Рефинансирование ипотечного кредита, </a:t>
            </a: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предоставленного</a:t>
            </a:r>
            <a:b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</a:b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после </a:t>
            </a: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01.01.2020</a:t>
            </a:r>
            <a:r>
              <a:rPr lang="en-US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*</a:t>
            </a:r>
            <a:endParaRPr lang="ru-RU" sz="16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9768408" y="3789040"/>
            <a:ext cx="2149280" cy="4765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СТРОИТЕЛЬСТВО</a:t>
            </a:r>
            <a:endParaRPr lang="ru-RU" sz="1600" b="1" spc="-20" dirty="0">
              <a:solidFill>
                <a:srgbClr val="19502E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9216474" y="5085184"/>
            <a:ext cx="2712174" cy="4765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РЕФИНАНСИРОВАНИЕ</a:t>
            </a:r>
            <a:endParaRPr lang="ru-RU" sz="1600" b="1" spc="-20" dirty="0">
              <a:solidFill>
                <a:srgbClr val="19502E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74428" y="287009"/>
            <a:ext cx="8581948" cy="1052642"/>
            <a:chOff x="374428" y="287009"/>
            <a:chExt cx="8581948" cy="1052642"/>
          </a:xfrm>
        </p:grpSpPr>
        <p:sp>
          <p:nvSpPr>
            <p:cNvPr id="46" name="object 9"/>
            <p:cNvSpPr txBox="1"/>
            <p:nvPr/>
          </p:nvSpPr>
          <p:spPr>
            <a:xfrm>
              <a:off x="457675" y="287009"/>
              <a:ext cx="5606303" cy="477695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lang="ru-RU" sz="3000" spc="10" dirty="0" smtClean="0">
                  <a:solidFill>
                    <a:srgbClr val="35663B"/>
                  </a:solidFill>
                  <a:latin typeface="Arial" panose="020B0604020202020204" pitchFamily="34" charset="0"/>
                </a:rPr>
                <a:t>Сельская ипотека</a:t>
              </a:r>
              <a:endParaRPr sz="3000" dirty="0">
                <a:solidFill>
                  <a:srgbClr val="35663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74428" y="816431"/>
              <a:ext cx="85819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spc="-20" dirty="0" smtClean="0">
                  <a:solidFill>
                    <a:srgbClr val="19502E"/>
                  </a:solidFill>
                  <a:latin typeface="Arial" panose="020B0604020202020204" pitchFamily="34" charset="0"/>
                  <a:ea typeface="Proxima Nova" charset="0"/>
                </a:rPr>
                <a:t>Ипотечный </a:t>
              </a:r>
              <a:r>
                <a:rPr lang="ru-RU" sz="1400" b="1" spc="-20" dirty="0">
                  <a:solidFill>
                    <a:srgbClr val="19502E"/>
                  </a:solidFill>
                  <a:latin typeface="Arial" panose="020B0604020202020204" pitchFamily="34" charset="0"/>
                  <a:ea typeface="Proxima Nova" charset="0"/>
                </a:rPr>
                <a:t>кредит с государственной </a:t>
              </a:r>
              <a:r>
                <a:rPr lang="ru-RU" sz="1400" b="1" spc="-20" dirty="0" smtClean="0">
                  <a:solidFill>
                    <a:srgbClr val="19502E"/>
                  </a:solidFill>
                  <a:latin typeface="Arial" panose="020B0604020202020204" pitchFamily="34" charset="0"/>
                  <a:ea typeface="Proxima Nova" charset="0"/>
                </a:rPr>
                <a:t>поддержкой на приобретение или строительство жилого помещения на сельских территориях </a:t>
              </a:r>
              <a:endParaRPr lang="ru-RU" sz="1400" b="1" spc="-20" dirty="0">
                <a:solidFill>
                  <a:srgbClr val="19502E"/>
                </a:solidFill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48" name="object 13"/>
            <p:cNvSpPr/>
            <p:nvPr/>
          </p:nvSpPr>
          <p:spPr>
            <a:xfrm>
              <a:off x="459431" y="818450"/>
              <a:ext cx="5139323" cy="17145"/>
            </a:xfrm>
            <a:custGeom>
              <a:avLst/>
              <a:gdLst/>
              <a:ahLst/>
              <a:cxnLst/>
              <a:rect l="l" t="t" r="r" b="b"/>
              <a:pathLst>
                <a:path w="3461385" h="17145">
                  <a:moveTo>
                    <a:pt x="3460953" y="16683"/>
                  </a:moveTo>
                  <a:lnTo>
                    <a:pt x="3460953" y="0"/>
                  </a:lnTo>
                  <a:lnTo>
                    <a:pt x="0" y="0"/>
                  </a:lnTo>
                  <a:lnTo>
                    <a:pt x="0" y="16683"/>
                  </a:lnTo>
                  <a:lnTo>
                    <a:pt x="3460953" y="16683"/>
                  </a:lnTo>
                  <a:close/>
                </a:path>
              </a:pathLst>
            </a:custGeom>
            <a:solidFill>
              <a:srgbClr val="35663B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A6CE3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639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1"/>
    </mc:Choice>
    <mc:Fallback xmlns="">
      <p:transition spd="slow" advTm="2246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796" y="1568424"/>
            <a:ext cx="6103932" cy="4315208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5663952" y="1196752"/>
            <a:ext cx="1349755" cy="1171409"/>
            <a:chOff x="7617931" y="1373630"/>
            <a:chExt cx="1580425" cy="1371600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7617931" y="1373630"/>
              <a:ext cx="1467889" cy="1371600"/>
              <a:chOff x="4768651" y="2627803"/>
              <a:chExt cx="1467889" cy="1371600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4768651" y="2627803"/>
                <a:ext cx="1371600" cy="1371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Rectangle 122"/>
              <p:cNvSpPr>
                <a:spLocks noChangeArrowheads="1"/>
              </p:cNvSpPr>
              <p:nvPr/>
            </p:nvSpPr>
            <p:spPr bwMode="auto">
              <a:xfrm>
                <a:off x="4865971" y="2890082"/>
                <a:ext cx="1370569" cy="73606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/>
              <a:p>
                <a:pPr marL="0" lvl="1" defTabSz="871538">
                  <a:lnSpc>
                    <a:spcPct val="95000"/>
                  </a:lnSpc>
                  <a:spcAft>
                    <a:spcPts val="600"/>
                  </a:spcAft>
                  <a:buClr>
                    <a:srgbClr val="000000"/>
                  </a:buClr>
                  <a:buSzPct val="125000"/>
                  <a:defRPr/>
                </a:pPr>
                <a:r>
                  <a:rPr lang="ru-RU" sz="4300" b="1" spc="-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4300" b="1" kern="800" spc="-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sz="4300" b="1" spc="-6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4768651" y="3481449"/>
                <a:ext cx="1377803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годовых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4999321" y="2665903"/>
                <a:ext cx="933449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8752195" y="1798777"/>
              <a:ext cx="446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ru-RU" sz="1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91344" y="1988840"/>
            <a:ext cx="5530575" cy="3456384"/>
            <a:chOff x="191344" y="2132856"/>
            <a:chExt cx="5530575" cy="3456384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191344" y="2780928"/>
              <a:ext cx="5530575" cy="2808312"/>
              <a:chOff x="292236" y="3744572"/>
              <a:chExt cx="5530575" cy="2808312"/>
            </a:xfrm>
          </p:grpSpPr>
          <p:grpSp>
            <p:nvGrpSpPr>
              <p:cNvPr id="40" name="Группа 39"/>
              <p:cNvGrpSpPr/>
              <p:nvPr/>
            </p:nvGrpSpPr>
            <p:grpSpPr>
              <a:xfrm>
                <a:off x="292237" y="6022928"/>
                <a:ext cx="5530574" cy="529956"/>
                <a:chOff x="5621645" y="5927318"/>
                <a:chExt cx="4147931" cy="529956"/>
              </a:xfrm>
            </p:grpSpPr>
            <p:sp>
              <p:nvSpPr>
                <p:cNvPr id="58" name="Прямоугольник 57"/>
                <p:cNvSpPr/>
                <p:nvPr/>
              </p:nvSpPr>
              <p:spPr>
                <a:xfrm>
                  <a:off x="7263986" y="5927318"/>
                  <a:ext cx="2505590" cy="3139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300"/>
                    </a:spcBef>
                    <a:spcAft>
                      <a:spcPts val="400"/>
                    </a:spcAft>
                    <a:buClr>
                      <a:srgbClr val="5EA038"/>
                    </a:buClr>
                  </a:pPr>
                  <a:r>
                    <a:rPr lang="ru-RU" sz="16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ru-RU" b="1" spc="-20" dirty="0">
                      <a:latin typeface="Arial" panose="020B0604020202020204" pitchFamily="34" charset="0"/>
                      <a:ea typeface="Proxima Nova" charset="0"/>
                    </a:rPr>
                    <a:t>до 25 </a:t>
                  </a:r>
                  <a:r>
                    <a:rPr lang="ru-RU" b="1" spc="-20" dirty="0" smtClean="0">
                      <a:latin typeface="Arial" panose="020B0604020202020204" pitchFamily="34" charset="0"/>
                      <a:ea typeface="Proxima Nova" charset="0"/>
                    </a:rPr>
                    <a:t>лет </a:t>
                  </a:r>
                  <a:r>
                    <a:rPr lang="ru-RU" b="1" spc="-20" dirty="0">
                      <a:latin typeface="Arial" panose="020B0604020202020204" pitchFamily="34" charset="0"/>
                      <a:ea typeface="Proxima Nova" charset="0"/>
                    </a:rPr>
                    <a:t>(</a:t>
                  </a:r>
                  <a:r>
                    <a:rPr lang="ru-RU" b="1" spc="-20" dirty="0" smtClean="0">
                      <a:latin typeface="Arial" panose="020B0604020202020204" pitchFamily="34" charset="0"/>
                      <a:ea typeface="Proxima Nova" charset="0"/>
                    </a:rPr>
                    <a:t>включительно)</a:t>
                  </a:r>
                  <a:endParaRPr lang="ru-RU" b="1" spc="-20" dirty="0">
                    <a:latin typeface="Arial" panose="020B0604020202020204" pitchFamily="34" charset="0"/>
                    <a:ea typeface="Proxima Nova" charset="0"/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5621645" y="5975477"/>
                  <a:ext cx="1296000" cy="48179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91440" tIns="45720" rIns="91440" bIns="45720" rtlCol="0" anchor="ctr">
                  <a:noAutofit/>
                </a:bodyPr>
                <a:lstStyle>
                  <a:defPPr>
                    <a:defRPr lang="en-US"/>
                  </a:defPPr>
                  <a:lvl1pPr marL="17462" indent="0">
                    <a:spcBef>
                      <a:spcPct val="20000"/>
                    </a:spcBef>
                    <a:buSzPct val="100000"/>
                    <a:buFontTx/>
                    <a:buNone/>
                    <a:defRPr sz="16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360363" indent="-179388" defTabSz="358775">
                    <a:spcBef>
                      <a:spcPct val="20000"/>
                    </a:spcBef>
                    <a:buClr>
                      <a:srgbClr val="266234"/>
                    </a:buClr>
                    <a:buSzPct val="140000"/>
                    <a:buFont typeface="Arial"/>
                    <a:buChar char="•"/>
                    <a:defRPr sz="1200"/>
                  </a:lvl2pPr>
                  <a:lvl3pPr marL="536575" indent="-157163">
                    <a:spcBef>
                      <a:spcPct val="20000"/>
                    </a:spcBef>
                    <a:buClr>
                      <a:srgbClr val="266234"/>
                    </a:buClr>
                    <a:buSzPct val="120000"/>
                    <a:buFont typeface="Wingdings" charset="2"/>
                    <a:buChar char="§"/>
                    <a:defRPr sz="1200"/>
                  </a:lvl3pPr>
                  <a:lvl4pPr marL="715963" indent="-174625">
                    <a:spcBef>
                      <a:spcPct val="20000"/>
                    </a:spcBef>
                    <a:buClr>
                      <a:srgbClr val="266234"/>
                    </a:buClr>
                    <a:buFont typeface="Arial"/>
                    <a:buChar char="–"/>
                    <a:defRPr sz="1200"/>
                  </a:lvl4pPr>
                  <a:lvl5pPr marL="896938" indent="-176213">
                    <a:spcBef>
                      <a:spcPct val="20000"/>
                    </a:spcBef>
                    <a:buClr>
                      <a:srgbClr val="266234"/>
                    </a:buClr>
                    <a:buSzPct val="50000"/>
                    <a:buFont typeface="Wingdings" charset="2"/>
                    <a:buChar char="u"/>
                    <a:defRPr sz="1200"/>
                  </a:lvl5pPr>
                  <a:lvl6pPr marL="25146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6pPr>
                  <a:lvl7pPr marL="29718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7pPr>
                  <a:lvl8pPr marL="34290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8pPr>
                  <a:lvl9pPr marL="38862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9pPr>
                </a:lstStyle>
                <a:p>
                  <a:pPr marL="0">
                    <a:spcBef>
                      <a:spcPts val="0"/>
                    </a:spcBef>
                  </a:pPr>
                  <a:r>
                    <a:rPr lang="ru-RU" b="0" spc="-20" dirty="0">
                      <a:ea typeface="Proxima Nova" charset="0"/>
                    </a:rPr>
                    <a:t>СРОК </a:t>
                  </a:r>
                </a:p>
                <a:p>
                  <a:pPr marL="0">
                    <a:spcBef>
                      <a:spcPts val="0"/>
                    </a:spcBef>
                  </a:pPr>
                  <a:r>
                    <a:rPr lang="ru-RU" b="0" spc="-20" dirty="0">
                      <a:ea typeface="Proxima Nova" charset="0"/>
                    </a:rPr>
                    <a:t>КРЕДИТА</a:t>
                  </a:r>
                </a:p>
              </p:txBody>
            </p:sp>
          </p:grpSp>
          <p:grpSp>
            <p:nvGrpSpPr>
              <p:cNvPr id="41" name="Группа 40"/>
              <p:cNvGrpSpPr/>
              <p:nvPr/>
            </p:nvGrpSpPr>
            <p:grpSpPr>
              <a:xfrm>
                <a:off x="292246" y="5374856"/>
                <a:ext cx="3888422" cy="515684"/>
                <a:chOff x="38407" y="5175443"/>
                <a:chExt cx="2916317" cy="515684"/>
              </a:xfrm>
            </p:grpSpPr>
            <p:sp>
              <p:nvSpPr>
                <p:cNvPr id="50" name="Прямоугольник 49"/>
                <p:cNvSpPr/>
                <p:nvPr/>
              </p:nvSpPr>
              <p:spPr>
                <a:xfrm>
                  <a:off x="1716316" y="5175443"/>
                  <a:ext cx="1238408" cy="3139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300"/>
                    </a:spcBef>
                    <a:spcAft>
                      <a:spcPts val="400"/>
                    </a:spcAft>
                    <a:buClr>
                      <a:srgbClr val="5EA038"/>
                    </a:buClr>
                  </a:pPr>
                  <a:r>
                    <a:rPr lang="ru-RU" b="1" spc="-20" dirty="0">
                      <a:latin typeface="Arial" panose="020B0604020202020204" pitchFamily="34" charset="0"/>
                      <a:ea typeface="Proxima Nova" charset="0"/>
                    </a:rPr>
                    <a:t>от </a:t>
                  </a:r>
                  <a:r>
                    <a:rPr lang="ru-RU" b="1" spc="-20" dirty="0" smtClean="0">
                      <a:latin typeface="Arial" panose="020B0604020202020204" pitchFamily="34" charset="0"/>
                      <a:ea typeface="Proxima Nova" charset="0"/>
                    </a:rPr>
                    <a:t>10</a:t>
                  </a:r>
                  <a:r>
                    <a:rPr lang="ru-RU" b="1" spc="-20" dirty="0">
                      <a:latin typeface="Arial" panose="020B0604020202020204" pitchFamily="34" charset="0"/>
                      <a:ea typeface="Proxima Nova" charset="0"/>
                    </a:rPr>
                    <a:t>%</a:t>
                  </a: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38407" y="5204666"/>
                  <a:ext cx="1728185" cy="486461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91440" tIns="45720" rIns="91440" bIns="45720" rtlCol="0" anchor="ctr">
                  <a:noAutofit/>
                </a:bodyPr>
                <a:lstStyle>
                  <a:defPPr>
                    <a:defRPr lang="en-US"/>
                  </a:defPPr>
                  <a:lvl1pPr marL="17462" indent="0">
                    <a:spcBef>
                      <a:spcPct val="20000"/>
                    </a:spcBef>
                    <a:buSzPct val="100000"/>
                    <a:buFontTx/>
                    <a:buNone/>
                    <a:defRPr sz="16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360363" indent="-179388" defTabSz="358775">
                    <a:spcBef>
                      <a:spcPct val="20000"/>
                    </a:spcBef>
                    <a:buClr>
                      <a:srgbClr val="266234"/>
                    </a:buClr>
                    <a:buSzPct val="140000"/>
                    <a:buFont typeface="Arial"/>
                    <a:buChar char="•"/>
                    <a:defRPr sz="1200"/>
                  </a:lvl2pPr>
                  <a:lvl3pPr marL="536575" indent="-157163">
                    <a:spcBef>
                      <a:spcPct val="20000"/>
                    </a:spcBef>
                    <a:buClr>
                      <a:srgbClr val="266234"/>
                    </a:buClr>
                    <a:buSzPct val="120000"/>
                    <a:buFont typeface="Wingdings" charset="2"/>
                    <a:buChar char="§"/>
                    <a:defRPr sz="1200"/>
                  </a:lvl3pPr>
                  <a:lvl4pPr marL="715963" indent="-174625">
                    <a:spcBef>
                      <a:spcPct val="20000"/>
                    </a:spcBef>
                    <a:buClr>
                      <a:srgbClr val="266234"/>
                    </a:buClr>
                    <a:buFont typeface="Arial"/>
                    <a:buChar char="–"/>
                    <a:defRPr sz="1200"/>
                  </a:lvl4pPr>
                  <a:lvl5pPr marL="896938" indent="-176213">
                    <a:spcBef>
                      <a:spcPct val="20000"/>
                    </a:spcBef>
                    <a:buClr>
                      <a:srgbClr val="266234"/>
                    </a:buClr>
                    <a:buSzPct val="50000"/>
                    <a:buFont typeface="Wingdings" charset="2"/>
                    <a:buChar char="u"/>
                    <a:defRPr sz="1200"/>
                  </a:lvl5pPr>
                  <a:lvl6pPr marL="25146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6pPr>
                  <a:lvl7pPr marL="29718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7pPr>
                  <a:lvl8pPr marL="34290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8pPr>
                  <a:lvl9pPr marL="38862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9pPr>
                </a:lstStyle>
                <a:p>
                  <a:pPr marL="0">
                    <a:spcBef>
                      <a:spcPts val="0"/>
                    </a:spcBef>
                  </a:pPr>
                  <a:r>
                    <a:rPr lang="ru-RU" b="0" spc="-20" dirty="0">
                      <a:ea typeface="Proxima Nova" charset="0"/>
                    </a:rPr>
                    <a:t>ПЕРВОНАЧАЛЬНЫЙ ВЗНОС</a:t>
                  </a:r>
                </a:p>
              </p:txBody>
            </p:sp>
          </p:grpSp>
          <p:sp>
            <p:nvSpPr>
              <p:cNvPr id="47" name="Прямоугольник 46"/>
              <p:cNvSpPr/>
              <p:nvPr/>
            </p:nvSpPr>
            <p:spPr>
              <a:xfrm>
                <a:off x="2524484" y="3767916"/>
                <a:ext cx="3146918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до </a:t>
                </a:r>
                <a:r>
                  <a:rPr lang="ru-RU" b="1" spc="-20" dirty="0" smtClean="0">
                    <a:latin typeface="Arial" panose="020B0604020202020204" pitchFamily="34" charset="0"/>
                    <a:ea typeface="Proxima Nova" charset="0"/>
                  </a:rPr>
                  <a:t>3 </a:t>
                </a: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млн. руб. </a:t>
                </a:r>
                <a:endParaRPr lang="ru-RU" sz="1400" b="1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92236" y="3744572"/>
                <a:ext cx="1728000" cy="53742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17462" indent="0">
                  <a:spcBef>
                    <a:spcPct val="20000"/>
                  </a:spcBef>
                  <a:buSzPct val="100000"/>
                  <a:buFontTx/>
                  <a:buNone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60363" indent="-179388" defTabSz="358775">
                  <a:spcBef>
                    <a:spcPct val="20000"/>
                  </a:spcBef>
                  <a:buClr>
                    <a:srgbClr val="266234"/>
                  </a:buClr>
                  <a:buSzPct val="140000"/>
                  <a:buFont typeface="Arial"/>
                  <a:buChar char="•"/>
                  <a:defRPr sz="1200"/>
                </a:lvl2pPr>
                <a:lvl3pPr marL="536575" indent="-157163">
                  <a:spcBef>
                    <a:spcPct val="20000"/>
                  </a:spcBef>
                  <a:buClr>
                    <a:srgbClr val="266234"/>
                  </a:buClr>
                  <a:buSzPct val="120000"/>
                  <a:buFont typeface="Wingdings" charset="2"/>
                  <a:buChar char="§"/>
                  <a:defRPr sz="1200"/>
                </a:lvl3pPr>
                <a:lvl4pPr marL="715963" indent="-174625">
                  <a:spcBef>
                    <a:spcPct val="20000"/>
                  </a:spcBef>
                  <a:buClr>
                    <a:srgbClr val="266234"/>
                  </a:buClr>
                  <a:buFont typeface="Arial"/>
                  <a:buChar char="–"/>
                  <a:defRPr sz="1200"/>
                </a:lvl4pPr>
                <a:lvl5pPr marL="896938" indent="-176213">
                  <a:spcBef>
                    <a:spcPct val="20000"/>
                  </a:spcBef>
                  <a:buClr>
                    <a:srgbClr val="266234"/>
                  </a:buClr>
                  <a:buSzPct val="50000"/>
                  <a:buFont typeface="Wingdings" charset="2"/>
                  <a:buChar char="u"/>
                  <a:defRPr sz="1200"/>
                </a:lvl5pPr>
                <a:lvl6pPr marL="2514600" indent="-2286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СУММА </a:t>
                </a:r>
              </a:p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КРЕДИТА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2532229" y="4570572"/>
                <a:ext cx="2679218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endParaRPr lang="ru-RU" b="1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191344" y="2132856"/>
              <a:ext cx="1728000" cy="5374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marL="0">
                <a:spcBef>
                  <a:spcPts val="0"/>
                </a:spcBef>
              </a:pPr>
              <a:r>
                <a:rPr lang="ru-RU" b="0" spc="-20" dirty="0">
                  <a:ea typeface="Proxima Nova" charset="0"/>
                </a:rPr>
                <a:t>ПРОЦЕНТНАЯ СТАВКА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408669" y="2156200"/>
              <a:ext cx="2679219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ts val="300"/>
                </a:spcBef>
                <a:spcAft>
                  <a:spcPts val="400"/>
                </a:spcAft>
                <a:buClr>
                  <a:srgbClr val="5EA038"/>
                </a:buClr>
              </a:pPr>
              <a:r>
                <a:rPr lang="ru-RU" b="1" spc="-20" dirty="0">
                  <a:latin typeface="Arial" panose="020B0604020202020204" pitchFamily="34" charset="0"/>
                  <a:ea typeface="Proxima Nova" charset="0"/>
                </a:rPr>
                <a:t>от 2,7%¹</a:t>
              </a: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191344" y="6268351"/>
            <a:ext cx="8562248" cy="2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100" baseline="30000" dirty="0" smtClean="0">
                <a:latin typeface="Arial" panose="020B0604020202020204" pitchFamily="34" charset="0"/>
              </a:rPr>
              <a:t>1</a:t>
            </a:r>
            <a:r>
              <a:rPr lang="ru-RU" sz="1100" dirty="0">
                <a:latin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</a:rPr>
              <a:t>при </a:t>
            </a:r>
            <a:r>
              <a:rPr lang="ru-RU" sz="1100" dirty="0">
                <a:latin typeface="Arial" panose="020B0604020202020204" pitchFamily="34" charset="0"/>
              </a:rPr>
              <a:t>наличии личного страхования, при отсутствии личного страхования - 3% </a:t>
            </a:r>
            <a:r>
              <a:rPr lang="ru-RU" sz="1100" dirty="0" smtClean="0">
                <a:latin typeface="Arial" panose="020B0604020202020204" pitchFamily="34" charset="0"/>
              </a:rPr>
              <a:t>годовых</a:t>
            </a:r>
            <a:endParaRPr lang="ru-RU" sz="1100" dirty="0">
              <a:latin typeface="Arial" panose="020B0604020202020204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171644" y="288126"/>
            <a:ext cx="8581948" cy="1052642"/>
            <a:chOff x="374428" y="287009"/>
            <a:chExt cx="8581948" cy="1052642"/>
          </a:xfrm>
        </p:grpSpPr>
        <p:sp>
          <p:nvSpPr>
            <p:cNvPr id="49" name="object 9"/>
            <p:cNvSpPr txBox="1"/>
            <p:nvPr/>
          </p:nvSpPr>
          <p:spPr>
            <a:xfrm>
              <a:off x="457675" y="287009"/>
              <a:ext cx="5606303" cy="477695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lang="ru-RU" sz="3000" spc="10" dirty="0" smtClean="0">
                  <a:solidFill>
                    <a:srgbClr val="35663B"/>
                  </a:solidFill>
                  <a:latin typeface="Arial" panose="020B0604020202020204" pitchFamily="34" charset="0"/>
                </a:rPr>
                <a:t>Сельская ипотека</a:t>
              </a:r>
              <a:endParaRPr sz="3000" dirty="0">
                <a:solidFill>
                  <a:srgbClr val="35663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74428" y="816431"/>
              <a:ext cx="85819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spc="-20" dirty="0" smtClean="0">
                  <a:solidFill>
                    <a:srgbClr val="19502E"/>
                  </a:solidFill>
                  <a:latin typeface="Arial" panose="020B0604020202020204" pitchFamily="34" charset="0"/>
                  <a:ea typeface="Proxima Nova" charset="0"/>
                </a:rPr>
                <a:t>Ипотечный </a:t>
              </a:r>
              <a:r>
                <a:rPr lang="ru-RU" sz="1400" b="1" spc="-20" dirty="0">
                  <a:solidFill>
                    <a:srgbClr val="19502E"/>
                  </a:solidFill>
                  <a:latin typeface="Arial" panose="020B0604020202020204" pitchFamily="34" charset="0"/>
                  <a:ea typeface="Proxima Nova" charset="0"/>
                </a:rPr>
                <a:t>кредит с государственной </a:t>
              </a:r>
              <a:r>
                <a:rPr lang="ru-RU" sz="1400" b="1" spc="-20" dirty="0" smtClean="0">
                  <a:solidFill>
                    <a:srgbClr val="19502E"/>
                  </a:solidFill>
                  <a:latin typeface="Arial" panose="020B0604020202020204" pitchFamily="34" charset="0"/>
                  <a:ea typeface="Proxima Nova" charset="0"/>
                </a:rPr>
                <a:t>поддержкой на приобретение или строительство жилого помещения на сельских территориях </a:t>
              </a:r>
              <a:endParaRPr lang="ru-RU" sz="1400" b="1" spc="-20" dirty="0">
                <a:solidFill>
                  <a:srgbClr val="19502E"/>
                </a:solidFill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52" name="object 13"/>
            <p:cNvSpPr/>
            <p:nvPr/>
          </p:nvSpPr>
          <p:spPr>
            <a:xfrm>
              <a:off x="459431" y="818450"/>
              <a:ext cx="5139323" cy="17145"/>
            </a:xfrm>
            <a:custGeom>
              <a:avLst/>
              <a:gdLst/>
              <a:ahLst/>
              <a:cxnLst/>
              <a:rect l="l" t="t" r="r" b="b"/>
              <a:pathLst>
                <a:path w="3461385" h="17145">
                  <a:moveTo>
                    <a:pt x="3460953" y="16683"/>
                  </a:moveTo>
                  <a:lnTo>
                    <a:pt x="3460953" y="0"/>
                  </a:lnTo>
                  <a:lnTo>
                    <a:pt x="0" y="0"/>
                  </a:lnTo>
                  <a:lnTo>
                    <a:pt x="0" y="16683"/>
                  </a:lnTo>
                  <a:lnTo>
                    <a:pt x="3460953" y="16683"/>
                  </a:lnTo>
                  <a:close/>
                </a:path>
              </a:pathLst>
            </a:custGeom>
            <a:solidFill>
              <a:srgbClr val="35663B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A6CE39"/>
                </a:solidFill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2408669" y="3026257"/>
            <a:ext cx="341450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недвижимости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расположенной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на сельских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территориях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(сельских агломерациях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29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3550755443"/>
              </p:ext>
            </p:extLst>
          </p:nvPr>
        </p:nvGraphicFramePr>
        <p:xfrm>
          <a:off x="5173960" y="4417948"/>
          <a:ext cx="6799187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569904722"/>
              </p:ext>
            </p:extLst>
          </p:nvPr>
        </p:nvGraphicFramePr>
        <p:xfrm>
          <a:off x="263352" y="3573015"/>
          <a:ext cx="5256584" cy="3168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9"/>
          <p:cNvSpPr txBox="1"/>
          <p:nvPr/>
        </p:nvSpPr>
        <p:spPr>
          <a:xfrm>
            <a:off x="263351" y="260648"/>
            <a:ext cx="5606303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ипотека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8348" y="764704"/>
            <a:ext cx="8581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Ипотечный </a:t>
            </a:r>
            <a:r>
              <a:rPr lang="ru-RU" sz="14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кредит с государственной </a:t>
            </a:r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поддержкой на приобретение или строительство жилого помещения на сельских территориях 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1" name="object 13"/>
          <p:cNvSpPr/>
          <p:nvPr/>
        </p:nvSpPr>
        <p:spPr>
          <a:xfrm>
            <a:off x="263351" y="747559"/>
            <a:ext cx="5139323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A6CE39"/>
              </a:solidFill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2400686"/>
            <a:ext cx="5544616" cy="3476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53838219"/>
              </p:ext>
            </p:extLst>
          </p:nvPr>
        </p:nvGraphicFramePr>
        <p:xfrm>
          <a:off x="263350" y="1206334"/>
          <a:ext cx="525658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3302941574"/>
              </p:ext>
            </p:extLst>
          </p:nvPr>
        </p:nvGraphicFramePr>
        <p:xfrm>
          <a:off x="6716562" y="1340768"/>
          <a:ext cx="5256585" cy="2880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318351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4"/>
    </mc:Choice>
    <mc:Fallback xmlns="">
      <p:transition spd="slow" advTm="2542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Скругленный прямоугольник 129"/>
          <p:cNvSpPr/>
          <p:nvPr/>
        </p:nvSpPr>
        <p:spPr>
          <a:xfrm>
            <a:off x="2990469" y="3873830"/>
            <a:ext cx="1881396" cy="2723522"/>
          </a:xfrm>
          <a:prstGeom prst="roundRect">
            <a:avLst/>
          </a:prstGeom>
          <a:noFill/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ru-RU" sz="1300" b="1" u="sng" spc="-20" dirty="0" smtClean="0">
              <a:solidFill>
                <a:srgbClr val="19502E"/>
              </a:solidFill>
              <a:latin typeface="Arial" panose="020B0604020202020204" pitchFamily="34" charset="0"/>
              <a:ea typeface="Proxima Nova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300" b="1" u="sng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ОДОБРЕНИЕ ОБЪЕКТА НЕДВИЖИМОСТИ</a:t>
            </a:r>
            <a:endParaRPr lang="ru-RU" sz="1300" b="1" u="sng" spc="-20" dirty="0">
              <a:solidFill>
                <a:srgbClr val="19502E"/>
              </a:solidFill>
              <a:latin typeface="Arial" panose="020B0604020202020204" pitchFamily="34" charset="0"/>
              <a:ea typeface="Proxima Nova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05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В случае одобрения </a:t>
            </a:r>
            <a:r>
              <a:rPr lang="ru-RU" sz="105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объекта недвижимости Вам </a:t>
            </a:r>
            <a:r>
              <a:rPr lang="ru-RU" sz="105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перезванивает </a:t>
            </a:r>
            <a:r>
              <a:rPr lang="ru-RU" sz="105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сотрудник </a:t>
            </a:r>
            <a:r>
              <a:rPr lang="ru-RU" sz="105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Банка и приглашает в отделение </a:t>
            </a:r>
            <a:r>
              <a:rPr lang="ru-RU" sz="105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Банка для подписания кредитного договора</a:t>
            </a:r>
            <a:endParaRPr lang="ru-RU" sz="105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1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323674" y="44624"/>
            <a:ext cx="11676902" cy="5961438"/>
            <a:chOff x="-2644739" y="798359"/>
            <a:chExt cx="8249814" cy="6090773"/>
          </a:xfrm>
        </p:grpSpPr>
        <p:sp>
          <p:nvSpPr>
            <p:cNvPr id="36" name="object 9"/>
            <p:cNvSpPr txBox="1"/>
            <p:nvPr/>
          </p:nvSpPr>
          <p:spPr>
            <a:xfrm>
              <a:off x="-2636483" y="798359"/>
              <a:ext cx="7148832" cy="896848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>
              <a:defPPr>
                <a:defRPr lang="ru-RU"/>
              </a:defPPr>
              <a:lvl1pPr marL="12700">
                <a:lnSpc>
                  <a:spcPct val="100000"/>
                </a:lnSpc>
                <a:spcBef>
                  <a:spcPts val="125"/>
                </a:spcBef>
                <a:defRPr sz="3000" spc="10">
                  <a:solidFill>
                    <a:srgbClr val="A6CE39"/>
                  </a:solidFill>
                  <a:latin typeface="Arial" panose="020B0604020202020204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ru-RU" sz="2800" dirty="0" smtClean="0">
                  <a:solidFill>
                    <a:srgbClr val="35663B"/>
                  </a:solidFill>
                </a:rPr>
                <a:t>Как подать заявку для получения Сельской ипотеки </a:t>
              </a:r>
              <a:br>
                <a:rPr lang="ru-RU" sz="2800" dirty="0" smtClean="0">
                  <a:solidFill>
                    <a:srgbClr val="35663B"/>
                  </a:solidFill>
                </a:rPr>
              </a:br>
              <a:r>
                <a:rPr lang="ru-RU" sz="2800" dirty="0" smtClean="0">
                  <a:solidFill>
                    <a:srgbClr val="35663B"/>
                  </a:solidFill>
                </a:rPr>
                <a:t>и получить решение </a:t>
              </a:r>
              <a:endParaRPr sz="2800" dirty="0">
                <a:solidFill>
                  <a:srgbClr val="35663B"/>
                </a:solidFill>
              </a:endParaRP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-792158" y="3062571"/>
              <a:ext cx="6397233" cy="3826561"/>
              <a:chOff x="-838868" y="2916814"/>
              <a:chExt cx="6397233" cy="3826561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-838868" y="6350003"/>
                <a:ext cx="5961050" cy="393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endParaRPr lang="ru-RU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894351" y="2916814"/>
                <a:ext cx="419353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917991" y="3636893"/>
                <a:ext cx="464037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879562" y="4365685"/>
                <a:ext cx="464037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879562" y="5149062"/>
                <a:ext cx="464037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</p:grpSp>
        <p:sp>
          <p:nvSpPr>
            <p:cNvPr id="39" name="object 13"/>
            <p:cNvSpPr/>
            <p:nvPr/>
          </p:nvSpPr>
          <p:spPr>
            <a:xfrm>
              <a:off x="-2644739" y="1681202"/>
              <a:ext cx="5315759" cy="16630"/>
            </a:xfrm>
            <a:custGeom>
              <a:avLst/>
              <a:gdLst/>
              <a:ahLst/>
              <a:cxnLst/>
              <a:rect l="l" t="t" r="r" b="b"/>
              <a:pathLst>
                <a:path w="3461385" h="17145">
                  <a:moveTo>
                    <a:pt x="3460953" y="16683"/>
                  </a:moveTo>
                  <a:lnTo>
                    <a:pt x="3460953" y="0"/>
                  </a:lnTo>
                  <a:lnTo>
                    <a:pt x="0" y="0"/>
                  </a:lnTo>
                  <a:lnTo>
                    <a:pt x="0" y="16683"/>
                  </a:lnTo>
                  <a:lnTo>
                    <a:pt x="3460953" y="16683"/>
                  </a:lnTo>
                  <a:close/>
                </a:path>
              </a:pathLst>
            </a:custGeom>
            <a:solidFill>
              <a:srgbClr val="35663B"/>
            </a:solidFill>
            <a:ln w="635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A6CE39"/>
                </a:solidFill>
              </a:endParaRPr>
            </a:p>
          </p:txBody>
        </p:sp>
      </p:grp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08568" y="6309320"/>
            <a:ext cx="967617" cy="386271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17"/>
          <p:cNvSpPr>
            <a:spLocks noChangeAspect="1" noChangeArrowheads="1"/>
          </p:cNvSpPr>
          <p:nvPr/>
        </p:nvSpPr>
        <p:spPr bwMode="auto">
          <a:xfrm>
            <a:off x="1623743" y="1763093"/>
            <a:ext cx="334676" cy="27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AutoShape 19"/>
          <p:cNvSpPr>
            <a:spLocks noChangeAspect="1" noChangeArrowheads="1"/>
          </p:cNvSpPr>
          <p:nvPr/>
        </p:nvSpPr>
        <p:spPr bwMode="auto">
          <a:xfrm>
            <a:off x="1776143" y="1915493"/>
            <a:ext cx="334676" cy="27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AutoShape 21"/>
          <p:cNvSpPr>
            <a:spLocks noChangeAspect="1" noChangeArrowheads="1"/>
          </p:cNvSpPr>
          <p:nvPr/>
        </p:nvSpPr>
        <p:spPr bwMode="auto">
          <a:xfrm>
            <a:off x="1928543" y="2067893"/>
            <a:ext cx="334676" cy="27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AutoShape 23"/>
          <p:cNvSpPr>
            <a:spLocks noChangeAspect="1" noChangeArrowheads="1"/>
          </p:cNvSpPr>
          <p:nvPr/>
        </p:nvSpPr>
        <p:spPr bwMode="auto">
          <a:xfrm>
            <a:off x="4001846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15900" y="1440971"/>
            <a:ext cx="3143796" cy="1913213"/>
          </a:xfrm>
          <a:prstGeom prst="roundRect">
            <a:avLst/>
          </a:prstGeom>
          <a:noFill/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ru-RU" sz="1200" b="1" spc="-20" dirty="0" smtClean="0">
              <a:solidFill>
                <a:srgbClr val="19502E"/>
              </a:solidFill>
              <a:latin typeface="Arial" panose="020B0604020202020204" pitchFamily="34" charset="0"/>
              <a:ea typeface="Proxima Nova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300" b="1" spc="-20" dirty="0" smtClean="0">
              <a:solidFill>
                <a:srgbClr val="19502E"/>
              </a:solidFill>
              <a:latin typeface="Arial" panose="020B0604020202020204" pitchFamily="34" charset="0"/>
              <a:ea typeface="Proxima Nova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300" b="1" spc="-20" dirty="0" smtClean="0">
              <a:solidFill>
                <a:srgbClr val="19502E"/>
              </a:solidFill>
              <a:latin typeface="Arial" panose="020B0604020202020204" pitchFamily="34" charset="0"/>
              <a:ea typeface="Proxima Nova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b="1" u="sng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ПОДГОТОВКА</a:t>
            </a:r>
            <a:br>
              <a:rPr lang="ru-RU" sz="1300" b="1" u="sng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</a:br>
            <a:r>
              <a:rPr lang="ru-RU" sz="1300" b="1" u="sng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ДОКУМЕНТОВ</a:t>
            </a:r>
            <a:endParaRPr lang="ru-RU" sz="1300" b="1" u="sng" spc="-20" dirty="0">
              <a:solidFill>
                <a:srgbClr val="19502E"/>
              </a:solidFill>
              <a:latin typeface="Arial" panose="020B0604020202020204" pitchFamily="34" charset="0"/>
              <a:ea typeface="Proxima Nova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05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П</a:t>
            </a:r>
            <a:r>
              <a:rPr lang="ru-RU" sz="105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редъявите </a:t>
            </a:r>
            <a:r>
              <a:rPr lang="ru-RU" sz="105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паспорт, документы о семейном положении/наличии детей и документы, подтверждающие финансовое состояние и трудовую занятость. Сообщите работнику банка номер СНИЛС и цель кредита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ru-RU" sz="105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000" i="1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ru-RU" sz="10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11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26354" y="1196752"/>
            <a:ext cx="1809206" cy="305275"/>
          </a:xfrm>
          <a:prstGeom prst="roundRect">
            <a:avLst/>
          </a:prstGeom>
          <a:solidFill>
            <a:srgbClr val="238441"/>
          </a:solidFill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700" b="1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1 шаг</a:t>
            </a:r>
            <a:endParaRPr lang="ru-RU" sz="1700" b="1" spc="-20" dirty="0">
              <a:solidFill>
                <a:schemeClr val="bg1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608844" y="1440971"/>
            <a:ext cx="2891874" cy="1913213"/>
          </a:xfrm>
          <a:prstGeom prst="roundRect">
            <a:avLst/>
          </a:prstGeom>
          <a:noFill/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ru-RU" sz="11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ru-RU" sz="11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ru-RU" sz="11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300" b="1" u="sng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ПОДАЧА ЗАЯВКИ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05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Оформить заявку можно: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50" b="1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У партнеров Банка </a:t>
            </a:r>
            <a:r>
              <a:rPr lang="ru-RU" sz="105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(застройщики, агентства недвижимости)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50" b="1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В отделении Банка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1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1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ru-RU" sz="11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ru-RU" sz="11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503712" y="1196752"/>
            <a:ext cx="1543633" cy="301222"/>
          </a:xfrm>
          <a:prstGeom prst="roundRect">
            <a:avLst/>
          </a:prstGeom>
          <a:solidFill>
            <a:srgbClr val="238441"/>
          </a:solidFill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700" b="1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2 шаг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716742" y="1443640"/>
            <a:ext cx="2574734" cy="1910544"/>
          </a:xfrm>
          <a:prstGeom prst="roundRect">
            <a:avLst/>
          </a:prstGeom>
          <a:noFill/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ru-RU" sz="11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300" b="1" u="sng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ОДОБРЕНИЕ </a:t>
            </a:r>
            <a:r>
              <a:rPr lang="ru-RU" sz="1300" b="1" u="sng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ЗАЯВКИ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05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На телефон </a:t>
            </a:r>
            <a:r>
              <a:rPr lang="ru-RU" sz="1050" b="1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приходит СМС об одобрении заявки </a:t>
            </a:r>
            <a:r>
              <a:rPr lang="ru-RU" sz="105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или об отказе.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05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050" i="1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В случае одобрения заявки Вам перезванивает сотрудник Банка и сообщает о возможности подбора объекта недвижимости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05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0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ru-RU" sz="10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ru-RU" sz="11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600057" y="1196752"/>
            <a:ext cx="1867724" cy="294950"/>
          </a:xfrm>
          <a:prstGeom prst="roundRect">
            <a:avLst/>
          </a:prstGeom>
          <a:solidFill>
            <a:srgbClr val="238441"/>
          </a:solidFill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700" b="1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3 шаг</a:t>
            </a:r>
            <a:endParaRPr lang="ru-RU" sz="1700" b="1" spc="-20" dirty="0">
              <a:solidFill>
                <a:schemeClr val="bg1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9557507" y="1412776"/>
            <a:ext cx="2203914" cy="1941408"/>
          </a:xfrm>
          <a:prstGeom prst="roundRect">
            <a:avLst/>
          </a:prstGeom>
          <a:noFill/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ru-RU" sz="11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300" b="1" u="sng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ВЫБОР ОБЪЕКТА </a:t>
            </a:r>
            <a:r>
              <a:rPr lang="ru-RU" sz="1300" b="1" u="sng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НЕДВИЖИМОСТИ</a:t>
            </a:r>
            <a:endParaRPr lang="ru-RU" sz="1300" b="1" u="sng" spc="-20" dirty="0">
              <a:solidFill>
                <a:srgbClr val="19502E"/>
              </a:solidFill>
              <a:latin typeface="Arial" panose="020B0604020202020204" pitchFamily="34" charset="0"/>
              <a:ea typeface="Proxima Nova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050" b="1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С одобрением заявки </a:t>
            </a:r>
            <a:r>
              <a:rPr lang="ru-RU" sz="105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Вам</a:t>
            </a:r>
            <a:r>
              <a:rPr lang="ru-RU" sz="1050" b="1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 </a:t>
            </a:r>
            <a:r>
              <a:rPr lang="ru-RU" sz="105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будет </a:t>
            </a:r>
            <a:r>
              <a:rPr lang="ru-RU" sz="1050" b="1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известна сумма</a:t>
            </a:r>
            <a:r>
              <a:rPr lang="ru-RU" sz="105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, на которую следует ориентироваться при выборе объекта недвижимости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0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0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ru-RU" sz="10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ru-RU" sz="11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9408368" y="1212368"/>
            <a:ext cx="1572194" cy="289660"/>
          </a:xfrm>
          <a:prstGeom prst="roundRect">
            <a:avLst/>
          </a:prstGeom>
          <a:solidFill>
            <a:srgbClr val="238441"/>
          </a:solidFill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700" b="1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4</a:t>
            </a:r>
            <a:r>
              <a:rPr lang="ru-RU" sz="1700" b="1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 шаг</a:t>
            </a:r>
            <a:endParaRPr lang="ru-RU" sz="1700" b="1" spc="-20" dirty="0">
              <a:solidFill>
                <a:schemeClr val="bg1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06223" y="3872912"/>
            <a:ext cx="2622212" cy="2724440"/>
          </a:xfrm>
          <a:prstGeom prst="roundRect">
            <a:avLst/>
          </a:prstGeom>
          <a:noFill/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ru-RU" sz="11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ru-RU" sz="1200" b="1" spc="-20" dirty="0" smtClean="0">
              <a:solidFill>
                <a:srgbClr val="19502E"/>
              </a:solidFill>
              <a:latin typeface="Arial" panose="020B0604020202020204" pitchFamily="34" charset="0"/>
              <a:ea typeface="Proxima Nova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300" b="1" u="sng" spc="-20" dirty="0" smtClean="0">
              <a:solidFill>
                <a:srgbClr val="19502E"/>
              </a:solidFill>
              <a:latin typeface="Arial" panose="020B0604020202020204" pitchFamily="34" charset="0"/>
              <a:ea typeface="Proxima Nova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b="1" u="sng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ДОКУМЕНТЫ НА НЕДВИЖИМОСТЬ</a:t>
            </a:r>
            <a:endParaRPr lang="ru-RU" sz="1300" b="1" u="sng" spc="-20" dirty="0">
              <a:solidFill>
                <a:srgbClr val="19502E"/>
              </a:solidFill>
              <a:latin typeface="Arial" panose="020B0604020202020204" pitchFamily="34" charset="0"/>
              <a:ea typeface="Proxima Nova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1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05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Когда выбран объект недвижимости, </a:t>
            </a:r>
            <a:r>
              <a:rPr lang="ru-RU" sz="1050" b="1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в Банк </a:t>
            </a:r>
            <a:r>
              <a:rPr lang="ru-RU" sz="105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необходимо </a:t>
            </a:r>
            <a:r>
              <a:rPr lang="ru-RU" sz="1050" b="1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предоставить документы на объект. </a:t>
            </a:r>
          </a:p>
          <a:p>
            <a:pPr defTabSz="971550">
              <a:spcBef>
                <a:spcPts val="0"/>
              </a:spcBef>
              <a:spcAft>
                <a:spcPts val="0"/>
              </a:spcAft>
            </a:pPr>
            <a:endParaRPr lang="ru-RU" sz="105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  <a:p>
            <a:pPr defTabSz="971550">
              <a:spcBef>
                <a:spcPts val="0"/>
              </a:spcBef>
              <a:spcAft>
                <a:spcPts val="0"/>
              </a:spcAft>
            </a:pPr>
            <a:r>
              <a:rPr lang="ru-RU" sz="105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Готовый комплект в Банк предоставляете Вы либо Продавец любым из следующих способов: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05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по </a:t>
            </a:r>
            <a:r>
              <a:rPr lang="ru-RU" sz="105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электронной </a:t>
            </a:r>
            <a:r>
              <a:rPr lang="ru-RU" sz="105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почте;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05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л</a:t>
            </a:r>
            <a:r>
              <a:rPr lang="ru-RU" sz="105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ично в </a:t>
            </a:r>
            <a:r>
              <a:rPr lang="ru-RU" sz="105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отделение </a:t>
            </a:r>
            <a:r>
              <a:rPr lang="ru-RU" sz="105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Банка;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100" u="sng" spc="-20" dirty="0" smtClean="0">
              <a:solidFill>
                <a:srgbClr val="0070C0"/>
              </a:solidFill>
              <a:latin typeface="Arial" panose="020B0604020202020204" pitchFamily="34" charset="0"/>
              <a:ea typeface="Proxima Nova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100" u="sng" spc="-20" dirty="0">
              <a:solidFill>
                <a:srgbClr val="0070C0"/>
              </a:solidFill>
              <a:latin typeface="Arial" panose="020B0604020202020204" pitchFamily="34" charset="0"/>
              <a:ea typeface="Proxima Nova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1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1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054781" y="3839300"/>
            <a:ext cx="4209571" cy="2758052"/>
          </a:xfrm>
          <a:prstGeom prst="roundRect">
            <a:avLst/>
          </a:prstGeom>
          <a:noFill/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3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ПОДПИСАНИЕ КРЕДИТНОГО ДОГОВОРА</a:t>
            </a:r>
            <a:br>
              <a:rPr lang="ru-RU" sz="13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</a:br>
            <a:r>
              <a:rPr lang="ru-RU" sz="105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Сотрудник Банка подготовит документы </a:t>
            </a:r>
            <a:r>
              <a:rPr lang="en-US" sz="105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(</a:t>
            </a:r>
            <a:r>
              <a:rPr lang="ru-RU" sz="105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КД, ДКП)</a:t>
            </a:r>
            <a:r>
              <a:rPr lang="ru-RU" sz="1050" b="1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 </a:t>
            </a:r>
            <a:endParaRPr lang="ru-RU" sz="105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050" b="1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Подписание </a:t>
            </a:r>
            <a:r>
              <a:rPr lang="ru-RU" sz="1050" b="1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кредитного договора </a:t>
            </a:r>
            <a:r>
              <a:rPr lang="ru-RU" sz="105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происходит в офисе Банка.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05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После подписания документов, заемщики передают пакет документов в </a:t>
            </a:r>
            <a:r>
              <a:rPr lang="ru-RU" sz="1050" spc="-20" dirty="0" err="1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Росреестр</a:t>
            </a:r>
            <a:r>
              <a:rPr lang="en-US" sz="105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.</a:t>
            </a:r>
            <a:endParaRPr lang="ru-RU" sz="105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1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5159894" y="3678863"/>
            <a:ext cx="1616267" cy="308786"/>
          </a:xfrm>
          <a:prstGeom prst="roundRect">
            <a:avLst/>
          </a:prstGeom>
          <a:solidFill>
            <a:srgbClr val="238441"/>
          </a:solidFill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700" b="1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7 шаг</a:t>
            </a:r>
            <a:endParaRPr lang="ru-RU" sz="1700" b="1" spc="-20" dirty="0">
              <a:solidFill>
                <a:schemeClr val="bg1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pic>
        <p:nvPicPr>
          <p:cNvPr id="103" name="Picture 16" descr="https://conceptdraw.com/a3179c3/p25/preview/640/pict--documents-sales-symbols---vector-stencils-library.png--diagram-flowchart-exampl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1268760"/>
            <a:ext cx="644599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AutoShape 18"/>
          <p:cNvSpPr>
            <a:spLocks noChangeAspect="1" noChangeArrowheads="1"/>
          </p:cNvSpPr>
          <p:nvPr/>
        </p:nvSpPr>
        <p:spPr bwMode="auto">
          <a:xfrm>
            <a:off x="4061476" y="105273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17" name="Picture 42" descr="https://image.freepik.com/free-vector/_24877-30498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121" y="1268840"/>
            <a:ext cx="72106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4" descr="https://www.baldwinpl.org/wp-content/uploads/2018/04/Text-SMS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272045"/>
            <a:ext cx="648072" cy="72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6" name="Picture 63" descr="https://st3.depositphotos.com/4060975/16677/v/950/depositphotos_166776350-stock-illustration-real-estate-contract-vector-icon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3738990"/>
            <a:ext cx="76672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Скругленный прямоугольник 46"/>
          <p:cNvSpPr/>
          <p:nvPr/>
        </p:nvSpPr>
        <p:spPr>
          <a:xfrm>
            <a:off x="335360" y="3678863"/>
            <a:ext cx="1734975" cy="301206"/>
          </a:xfrm>
          <a:prstGeom prst="roundRect">
            <a:avLst/>
          </a:prstGeom>
          <a:solidFill>
            <a:srgbClr val="238441"/>
          </a:solidFill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700" b="1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5 шаг</a:t>
            </a:r>
            <a:endParaRPr lang="ru-RU" sz="1700" b="1" spc="-20" dirty="0">
              <a:solidFill>
                <a:schemeClr val="bg1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pic>
        <p:nvPicPr>
          <p:cNvPr id="2115" name="Picture 67" descr="https://thumbs.dreamstime.com/b/real-estate-icon-16350611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499" y="3789120"/>
            <a:ext cx="756774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Скругленный прямоугольник 48"/>
          <p:cNvSpPr/>
          <p:nvPr/>
        </p:nvSpPr>
        <p:spPr>
          <a:xfrm>
            <a:off x="2945843" y="3678864"/>
            <a:ext cx="1547660" cy="301206"/>
          </a:xfrm>
          <a:prstGeom prst="roundRect">
            <a:avLst/>
          </a:prstGeom>
          <a:solidFill>
            <a:srgbClr val="238441"/>
          </a:solidFill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700" b="1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6</a:t>
            </a:r>
            <a:r>
              <a:rPr lang="ru-RU" sz="1700" b="1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 шаг</a:t>
            </a:r>
            <a:endParaRPr lang="ru-RU" sz="1700" b="1" spc="-20" dirty="0">
              <a:solidFill>
                <a:schemeClr val="bg1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pic>
        <p:nvPicPr>
          <p:cNvPr id="2119" name="Picture 71" descr="https://thumbs.dreamstime.com/b/%D0%B4%D0%BE%D0%BA%D1%83%D0%BC%D0%B5%D0%BD%D1%82-%D0%BF%D0%BE%D0%B4%D0%BF%D0%B8%D1%81%D0%B0%D0%BD%D0%BD%D1%8B%D0%B9-%D0%B7%D0%BD%D0%B0%D1%87%D0%BE%D0%BA-%D1%81%D1%82%D0%B8%D0%BB%D1%8C-%D1%88%D0%B0%D1%80%D0%B6%D0%B0-123194026.jp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69" y="3739069"/>
            <a:ext cx="669761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" name="Picture 81" descr="https://upload.wikimedia.org/wikipedia/commons/thumb/4/43/Stock-dnd.svg/1200px-Stock-dnd.svg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064" y="1268760"/>
            <a:ext cx="647992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Прямоугольник 141"/>
          <p:cNvSpPr/>
          <p:nvPr/>
        </p:nvSpPr>
        <p:spPr>
          <a:xfrm>
            <a:off x="7337857" y="980728"/>
            <a:ext cx="5398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spc="-2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Proxima Nova" charset="0"/>
              </a:rPr>
              <a:t>Банк</a:t>
            </a:r>
          </a:p>
        </p:txBody>
      </p:sp>
      <p:sp>
        <p:nvSpPr>
          <p:cNvPr id="185" name="Прямоугольник 184"/>
          <p:cNvSpPr/>
          <p:nvPr/>
        </p:nvSpPr>
        <p:spPr>
          <a:xfrm>
            <a:off x="3931167" y="991760"/>
            <a:ext cx="7094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spc="-2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Proxima Nova" charset="0"/>
              </a:rPr>
              <a:t>Клиент</a:t>
            </a:r>
          </a:p>
        </p:txBody>
      </p:sp>
      <p:sp>
        <p:nvSpPr>
          <p:cNvPr id="186" name="Прямоугольник 185"/>
          <p:cNvSpPr/>
          <p:nvPr/>
        </p:nvSpPr>
        <p:spPr>
          <a:xfrm>
            <a:off x="10304719" y="991761"/>
            <a:ext cx="7094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spc="-2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Proxima Nova" charset="0"/>
              </a:rPr>
              <a:t>Клиент</a:t>
            </a:r>
          </a:p>
        </p:txBody>
      </p:sp>
      <p:sp>
        <p:nvSpPr>
          <p:cNvPr id="187" name="Прямоугольник 186"/>
          <p:cNvSpPr/>
          <p:nvPr/>
        </p:nvSpPr>
        <p:spPr>
          <a:xfrm>
            <a:off x="969078" y="980728"/>
            <a:ext cx="7094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spc="-2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Proxima Nova" charset="0"/>
              </a:rPr>
              <a:t>Клиент</a:t>
            </a:r>
          </a:p>
        </p:txBody>
      </p:sp>
      <p:sp>
        <p:nvSpPr>
          <p:cNvPr id="188" name="Прямоугольник 187"/>
          <p:cNvSpPr/>
          <p:nvPr/>
        </p:nvSpPr>
        <p:spPr>
          <a:xfrm>
            <a:off x="206223" y="3368024"/>
            <a:ext cx="7094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spc="-2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Proxima Nova" charset="0"/>
              </a:rPr>
              <a:t>Клиент</a:t>
            </a:r>
          </a:p>
        </p:txBody>
      </p:sp>
      <p:sp>
        <p:nvSpPr>
          <p:cNvPr id="189" name="Прямоугольник 188"/>
          <p:cNvSpPr/>
          <p:nvPr/>
        </p:nvSpPr>
        <p:spPr>
          <a:xfrm>
            <a:off x="3683901" y="3368025"/>
            <a:ext cx="5398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spc="-2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Proxima Nova" charset="0"/>
              </a:rPr>
              <a:t>Банк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1655025" y="980728"/>
            <a:ext cx="2346821" cy="203709"/>
          </a:xfrm>
          <a:custGeom>
            <a:avLst/>
            <a:gdLst>
              <a:gd name="connsiteX0" fmla="*/ 0 w 1952625"/>
              <a:gd name="connsiteY0" fmla="*/ 275717 h 275717"/>
              <a:gd name="connsiteX1" fmla="*/ 333375 w 1952625"/>
              <a:gd name="connsiteY1" fmla="*/ 94742 h 275717"/>
              <a:gd name="connsiteX2" fmla="*/ 714375 w 1952625"/>
              <a:gd name="connsiteY2" fmla="*/ 9017 h 275717"/>
              <a:gd name="connsiteX3" fmla="*/ 1038225 w 1952625"/>
              <a:gd name="connsiteY3" fmla="*/ 9017 h 275717"/>
              <a:gd name="connsiteX4" fmla="*/ 1390650 w 1952625"/>
              <a:gd name="connsiteY4" fmla="*/ 66167 h 275717"/>
              <a:gd name="connsiteX5" fmla="*/ 1952625 w 1952625"/>
              <a:gd name="connsiteY5" fmla="*/ 266192 h 275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2625" h="275717">
                <a:moveTo>
                  <a:pt x="0" y="275717"/>
                </a:moveTo>
                <a:cubicBezTo>
                  <a:pt x="107156" y="207454"/>
                  <a:pt x="214313" y="139192"/>
                  <a:pt x="333375" y="94742"/>
                </a:cubicBezTo>
                <a:cubicBezTo>
                  <a:pt x="452437" y="50292"/>
                  <a:pt x="596900" y="23304"/>
                  <a:pt x="714375" y="9017"/>
                </a:cubicBezTo>
                <a:cubicBezTo>
                  <a:pt x="831850" y="-5270"/>
                  <a:pt x="925513" y="-508"/>
                  <a:pt x="1038225" y="9017"/>
                </a:cubicBezTo>
                <a:cubicBezTo>
                  <a:pt x="1150938" y="18542"/>
                  <a:pt x="1238250" y="23305"/>
                  <a:pt x="1390650" y="66167"/>
                </a:cubicBezTo>
                <a:cubicBezTo>
                  <a:pt x="1543050" y="109029"/>
                  <a:pt x="1747837" y="187610"/>
                  <a:pt x="1952625" y="266192"/>
                </a:cubicBezTo>
              </a:path>
            </a:pathLst>
          </a:custGeom>
          <a:ln w="9525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Полилиния 86"/>
          <p:cNvSpPr/>
          <p:nvPr/>
        </p:nvSpPr>
        <p:spPr>
          <a:xfrm>
            <a:off x="4709909" y="991761"/>
            <a:ext cx="2346821" cy="192676"/>
          </a:xfrm>
          <a:custGeom>
            <a:avLst/>
            <a:gdLst>
              <a:gd name="connsiteX0" fmla="*/ 0 w 1952625"/>
              <a:gd name="connsiteY0" fmla="*/ 275717 h 275717"/>
              <a:gd name="connsiteX1" fmla="*/ 333375 w 1952625"/>
              <a:gd name="connsiteY1" fmla="*/ 94742 h 275717"/>
              <a:gd name="connsiteX2" fmla="*/ 714375 w 1952625"/>
              <a:gd name="connsiteY2" fmla="*/ 9017 h 275717"/>
              <a:gd name="connsiteX3" fmla="*/ 1038225 w 1952625"/>
              <a:gd name="connsiteY3" fmla="*/ 9017 h 275717"/>
              <a:gd name="connsiteX4" fmla="*/ 1390650 w 1952625"/>
              <a:gd name="connsiteY4" fmla="*/ 66167 h 275717"/>
              <a:gd name="connsiteX5" fmla="*/ 1952625 w 1952625"/>
              <a:gd name="connsiteY5" fmla="*/ 266192 h 275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2625" h="275717">
                <a:moveTo>
                  <a:pt x="0" y="275717"/>
                </a:moveTo>
                <a:cubicBezTo>
                  <a:pt x="107156" y="207454"/>
                  <a:pt x="214313" y="139192"/>
                  <a:pt x="333375" y="94742"/>
                </a:cubicBezTo>
                <a:cubicBezTo>
                  <a:pt x="452437" y="50292"/>
                  <a:pt x="596900" y="23304"/>
                  <a:pt x="714375" y="9017"/>
                </a:cubicBezTo>
                <a:cubicBezTo>
                  <a:pt x="831850" y="-5270"/>
                  <a:pt x="925513" y="-508"/>
                  <a:pt x="1038225" y="9017"/>
                </a:cubicBezTo>
                <a:cubicBezTo>
                  <a:pt x="1150938" y="18542"/>
                  <a:pt x="1238250" y="23305"/>
                  <a:pt x="1390650" y="66167"/>
                </a:cubicBezTo>
                <a:cubicBezTo>
                  <a:pt x="1543050" y="109029"/>
                  <a:pt x="1747837" y="187610"/>
                  <a:pt x="1952625" y="266192"/>
                </a:cubicBezTo>
              </a:path>
            </a:pathLst>
          </a:custGeom>
          <a:ln w="9525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8" name="Полилиния 87"/>
          <p:cNvSpPr/>
          <p:nvPr/>
        </p:nvSpPr>
        <p:spPr>
          <a:xfrm>
            <a:off x="8043063" y="991761"/>
            <a:ext cx="2346821" cy="192676"/>
          </a:xfrm>
          <a:custGeom>
            <a:avLst/>
            <a:gdLst>
              <a:gd name="connsiteX0" fmla="*/ 0 w 1952625"/>
              <a:gd name="connsiteY0" fmla="*/ 275717 h 275717"/>
              <a:gd name="connsiteX1" fmla="*/ 333375 w 1952625"/>
              <a:gd name="connsiteY1" fmla="*/ 94742 h 275717"/>
              <a:gd name="connsiteX2" fmla="*/ 714375 w 1952625"/>
              <a:gd name="connsiteY2" fmla="*/ 9017 h 275717"/>
              <a:gd name="connsiteX3" fmla="*/ 1038225 w 1952625"/>
              <a:gd name="connsiteY3" fmla="*/ 9017 h 275717"/>
              <a:gd name="connsiteX4" fmla="*/ 1390650 w 1952625"/>
              <a:gd name="connsiteY4" fmla="*/ 66167 h 275717"/>
              <a:gd name="connsiteX5" fmla="*/ 1952625 w 1952625"/>
              <a:gd name="connsiteY5" fmla="*/ 266192 h 275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2625" h="275717">
                <a:moveTo>
                  <a:pt x="0" y="275717"/>
                </a:moveTo>
                <a:cubicBezTo>
                  <a:pt x="107156" y="207454"/>
                  <a:pt x="214313" y="139192"/>
                  <a:pt x="333375" y="94742"/>
                </a:cubicBezTo>
                <a:cubicBezTo>
                  <a:pt x="452437" y="50292"/>
                  <a:pt x="596900" y="23304"/>
                  <a:pt x="714375" y="9017"/>
                </a:cubicBezTo>
                <a:cubicBezTo>
                  <a:pt x="831850" y="-5270"/>
                  <a:pt x="925513" y="-508"/>
                  <a:pt x="1038225" y="9017"/>
                </a:cubicBezTo>
                <a:cubicBezTo>
                  <a:pt x="1150938" y="18542"/>
                  <a:pt x="1238250" y="23305"/>
                  <a:pt x="1390650" y="66167"/>
                </a:cubicBezTo>
                <a:cubicBezTo>
                  <a:pt x="1543050" y="109029"/>
                  <a:pt x="1747837" y="187610"/>
                  <a:pt x="1952625" y="266192"/>
                </a:cubicBezTo>
              </a:path>
            </a:pathLst>
          </a:custGeom>
          <a:ln w="9525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9" name="Полилиния 88"/>
          <p:cNvSpPr/>
          <p:nvPr/>
        </p:nvSpPr>
        <p:spPr>
          <a:xfrm>
            <a:off x="1487488" y="3550209"/>
            <a:ext cx="2346821" cy="94815"/>
          </a:xfrm>
          <a:custGeom>
            <a:avLst/>
            <a:gdLst>
              <a:gd name="connsiteX0" fmla="*/ 0 w 1952625"/>
              <a:gd name="connsiteY0" fmla="*/ 275717 h 275717"/>
              <a:gd name="connsiteX1" fmla="*/ 333375 w 1952625"/>
              <a:gd name="connsiteY1" fmla="*/ 94742 h 275717"/>
              <a:gd name="connsiteX2" fmla="*/ 714375 w 1952625"/>
              <a:gd name="connsiteY2" fmla="*/ 9017 h 275717"/>
              <a:gd name="connsiteX3" fmla="*/ 1038225 w 1952625"/>
              <a:gd name="connsiteY3" fmla="*/ 9017 h 275717"/>
              <a:gd name="connsiteX4" fmla="*/ 1390650 w 1952625"/>
              <a:gd name="connsiteY4" fmla="*/ 66167 h 275717"/>
              <a:gd name="connsiteX5" fmla="*/ 1952625 w 1952625"/>
              <a:gd name="connsiteY5" fmla="*/ 266192 h 275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2625" h="275717">
                <a:moveTo>
                  <a:pt x="0" y="275717"/>
                </a:moveTo>
                <a:cubicBezTo>
                  <a:pt x="107156" y="207454"/>
                  <a:pt x="214313" y="139192"/>
                  <a:pt x="333375" y="94742"/>
                </a:cubicBezTo>
                <a:cubicBezTo>
                  <a:pt x="452437" y="50292"/>
                  <a:pt x="596900" y="23304"/>
                  <a:pt x="714375" y="9017"/>
                </a:cubicBezTo>
                <a:cubicBezTo>
                  <a:pt x="831850" y="-5270"/>
                  <a:pt x="925513" y="-508"/>
                  <a:pt x="1038225" y="9017"/>
                </a:cubicBezTo>
                <a:cubicBezTo>
                  <a:pt x="1150938" y="18542"/>
                  <a:pt x="1238250" y="23305"/>
                  <a:pt x="1390650" y="66167"/>
                </a:cubicBezTo>
                <a:cubicBezTo>
                  <a:pt x="1543050" y="109029"/>
                  <a:pt x="1747837" y="187610"/>
                  <a:pt x="1952625" y="266192"/>
                </a:cubicBezTo>
              </a:path>
            </a:pathLst>
          </a:custGeom>
          <a:ln w="9525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 89"/>
          <p:cNvSpPr/>
          <p:nvPr/>
        </p:nvSpPr>
        <p:spPr>
          <a:xfrm>
            <a:off x="4124540" y="3550209"/>
            <a:ext cx="2346821" cy="124714"/>
          </a:xfrm>
          <a:custGeom>
            <a:avLst/>
            <a:gdLst>
              <a:gd name="connsiteX0" fmla="*/ 0 w 1952625"/>
              <a:gd name="connsiteY0" fmla="*/ 275717 h 275717"/>
              <a:gd name="connsiteX1" fmla="*/ 333375 w 1952625"/>
              <a:gd name="connsiteY1" fmla="*/ 94742 h 275717"/>
              <a:gd name="connsiteX2" fmla="*/ 714375 w 1952625"/>
              <a:gd name="connsiteY2" fmla="*/ 9017 h 275717"/>
              <a:gd name="connsiteX3" fmla="*/ 1038225 w 1952625"/>
              <a:gd name="connsiteY3" fmla="*/ 9017 h 275717"/>
              <a:gd name="connsiteX4" fmla="*/ 1390650 w 1952625"/>
              <a:gd name="connsiteY4" fmla="*/ 66167 h 275717"/>
              <a:gd name="connsiteX5" fmla="*/ 1952625 w 1952625"/>
              <a:gd name="connsiteY5" fmla="*/ 266192 h 275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2625" h="275717">
                <a:moveTo>
                  <a:pt x="0" y="275717"/>
                </a:moveTo>
                <a:cubicBezTo>
                  <a:pt x="107156" y="207454"/>
                  <a:pt x="214313" y="139192"/>
                  <a:pt x="333375" y="94742"/>
                </a:cubicBezTo>
                <a:cubicBezTo>
                  <a:pt x="452437" y="50292"/>
                  <a:pt x="596900" y="23304"/>
                  <a:pt x="714375" y="9017"/>
                </a:cubicBezTo>
                <a:cubicBezTo>
                  <a:pt x="831850" y="-5270"/>
                  <a:pt x="925513" y="-508"/>
                  <a:pt x="1038225" y="9017"/>
                </a:cubicBezTo>
                <a:cubicBezTo>
                  <a:pt x="1150938" y="18542"/>
                  <a:pt x="1238250" y="23305"/>
                  <a:pt x="1390650" y="66167"/>
                </a:cubicBezTo>
                <a:cubicBezTo>
                  <a:pt x="1543050" y="109029"/>
                  <a:pt x="1747837" y="187610"/>
                  <a:pt x="1952625" y="266192"/>
                </a:cubicBezTo>
              </a:path>
            </a:pathLst>
          </a:custGeom>
          <a:ln w="9525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 26"/>
          <p:cNvSpPr/>
          <p:nvPr/>
        </p:nvSpPr>
        <p:spPr>
          <a:xfrm>
            <a:off x="8162925" y="3248025"/>
            <a:ext cx="1466850" cy="219075"/>
          </a:xfrm>
          <a:custGeom>
            <a:avLst/>
            <a:gdLst>
              <a:gd name="connsiteX0" fmla="*/ 1466850 w 1466850"/>
              <a:gd name="connsiteY0" fmla="*/ 0 h 219075"/>
              <a:gd name="connsiteX1" fmla="*/ 1209675 w 1466850"/>
              <a:gd name="connsiteY1" fmla="*/ 180975 h 219075"/>
              <a:gd name="connsiteX2" fmla="*/ 0 w 1466850"/>
              <a:gd name="connsiteY2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6850" h="219075">
                <a:moveTo>
                  <a:pt x="1466850" y="0"/>
                </a:moveTo>
                <a:cubicBezTo>
                  <a:pt x="1460500" y="72231"/>
                  <a:pt x="1454150" y="144463"/>
                  <a:pt x="1209675" y="180975"/>
                </a:cubicBezTo>
                <a:cubicBezTo>
                  <a:pt x="965200" y="217487"/>
                  <a:pt x="198437" y="212725"/>
                  <a:pt x="0" y="219075"/>
                </a:cubicBezTo>
              </a:path>
            </a:pathLst>
          </a:custGeom>
          <a:noFill/>
          <a:ln w="952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9" name="Прямая соединительная линия 28"/>
          <p:cNvCxnSpPr>
            <a:stCxn id="27" idx="2"/>
          </p:cNvCxnSpPr>
          <p:nvPr/>
        </p:nvCxnSpPr>
        <p:spPr>
          <a:xfrm flipH="1">
            <a:off x="1548906" y="3467100"/>
            <a:ext cx="6614019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олилиния 31"/>
          <p:cNvSpPr/>
          <p:nvPr/>
        </p:nvSpPr>
        <p:spPr>
          <a:xfrm>
            <a:off x="790575" y="3467100"/>
            <a:ext cx="800100" cy="180975"/>
          </a:xfrm>
          <a:custGeom>
            <a:avLst/>
            <a:gdLst>
              <a:gd name="connsiteX0" fmla="*/ 800100 w 800100"/>
              <a:gd name="connsiteY0" fmla="*/ 0 h 180975"/>
              <a:gd name="connsiteX1" fmla="*/ 457200 w 800100"/>
              <a:gd name="connsiteY1" fmla="*/ 19050 h 180975"/>
              <a:gd name="connsiteX2" fmla="*/ 0 w 800100"/>
              <a:gd name="connsiteY2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100" h="180975">
                <a:moveTo>
                  <a:pt x="800100" y="0"/>
                </a:moveTo>
                <a:lnTo>
                  <a:pt x="457200" y="19050"/>
                </a:lnTo>
                <a:cubicBezTo>
                  <a:pt x="323850" y="49212"/>
                  <a:pt x="161925" y="115093"/>
                  <a:pt x="0" y="180975"/>
                </a:cubicBezTo>
              </a:path>
            </a:pathLst>
          </a:custGeom>
          <a:ln w="9525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7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1"/>
    </mc:Choice>
    <mc:Fallback xmlns="">
      <p:transition spd="slow" advTm="2246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" y="714312"/>
            <a:ext cx="12197680" cy="3816424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</p:pic>
      <p:sp>
        <p:nvSpPr>
          <p:cNvPr id="12" name="object 9"/>
          <p:cNvSpPr txBox="1"/>
          <p:nvPr/>
        </p:nvSpPr>
        <p:spPr>
          <a:xfrm>
            <a:off x="70580" y="112215"/>
            <a:ext cx="9217024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35663B"/>
                </a:solidFill>
              </a:rPr>
              <a:t>Требования к подрядным </a:t>
            </a:r>
            <a:r>
              <a:rPr lang="ru-RU" dirty="0" smtClean="0">
                <a:solidFill>
                  <a:srgbClr val="35663B"/>
                </a:solidFill>
              </a:rPr>
              <a:t>организациям</a:t>
            </a:r>
            <a:endParaRPr lang="ru-RU" sz="3200" dirty="0">
              <a:solidFill>
                <a:srgbClr val="35663B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43776" y="1077933"/>
            <a:ext cx="11928888" cy="5701993"/>
            <a:chOff x="39015" y="2553378"/>
            <a:chExt cx="12650990" cy="457051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65832" y="2553378"/>
              <a:ext cx="5122907" cy="419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>
                  <a:latin typeface="Arial" panose="020B0604020202020204" pitchFamily="34" charset="0"/>
                </a:rPr>
                <a:t>опыт строительства индивидуальных жилых домов не менее 2-х </a:t>
              </a:r>
              <a:r>
                <a:rPr lang="ru-RU" sz="1400" dirty="0" smtClean="0">
                  <a:latin typeface="Arial" panose="020B0604020202020204" pitchFamily="34" charset="0"/>
                </a:rPr>
                <a:t>лет</a:t>
              </a:r>
              <a:r>
                <a:rPr lang="en-US" sz="1400" dirty="0" smtClean="0">
                  <a:latin typeface="Arial" panose="020B0604020202020204" pitchFamily="34" charset="0"/>
                </a:rPr>
                <a:t>*</a:t>
              </a:r>
              <a:endParaRPr lang="ru-RU" sz="1400" dirty="0">
                <a:latin typeface="Arial" panose="020B0604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5830" y="2988089"/>
              <a:ext cx="6145499" cy="419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 smtClean="0">
                  <a:latin typeface="Arial" panose="020B0604020202020204" pitchFamily="34" charset="0"/>
                </a:rPr>
                <a:t>выручка </a:t>
              </a:r>
              <a:r>
                <a:rPr lang="ru-RU" sz="1400" dirty="0">
                  <a:latin typeface="Arial" panose="020B0604020202020204" pitchFamily="34" charset="0"/>
                </a:rPr>
                <a:t>составляет не менее 3 млн. рублей за последний завершенный финансовый </a:t>
              </a:r>
              <a:r>
                <a:rPr lang="ru-RU" sz="1400" dirty="0" smtClean="0">
                  <a:latin typeface="Arial" panose="020B0604020202020204" pitchFamily="34" charset="0"/>
                </a:rPr>
                <a:t>год</a:t>
              </a:r>
              <a:r>
                <a:rPr lang="en-US" sz="1400" dirty="0" smtClean="0">
                  <a:latin typeface="Arial" panose="020B0604020202020204" pitchFamily="34" charset="0"/>
                </a:rPr>
                <a:t>*</a:t>
              </a:r>
              <a:endParaRPr lang="ru-RU" sz="1400" dirty="0">
                <a:latin typeface="Arial" panose="020B0604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5830" y="3407483"/>
              <a:ext cx="8757536" cy="1905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 smtClean="0">
                  <a:latin typeface="Arial" panose="020B0604020202020204" pitchFamily="34" charset="0"/>
                </a:rPr>
                <a:t>отсутствие </a:t>
              </a:r>
              <a:r>
                <a:rPr lang="ru-RU" sz="1400" dirty="0">
                  <a:latin typeface="Arial" panose="020B0604020202020204" pitchFamily="34" charset="0"/>
                </a:rPr>
                <a:t>подтвержденной информации о том, что на имущество организации наложен арест </a:t>
              </a:r>
              <a:endParaRPr lang="en-US" sz="1400" dirty="0" smtClean="0">
                <a:latin typeface="Arial" panose="020B0604020202020204" pitchFamily="34" charset="0"/>
              </a:endParaRPr>
            </a:p>
            <a:p>
              <a:pPr marL="85725" lvl="0" algn="just">
                <a:spcBef>
                  <a:spcPts val="300"/>
                </a:spcBef>
                <a:spcAft>
                  <a:spcPts val="600"/>
                </a:spcAft>
                <a:tabLst>
                  <a:tab pos="542925" algn="l"/>
                </a:tabLst>
              </a:pPr>
              <a:r>
                <a:rPr lang="en-US" sz="1400" dirty="0">
                  <a:latin typeface="Arial" panose="020B0604020202020204" pitchFamily="34" charset="0"/>
                </a:rPr>
                <a:t> </a:t>
              </a:r>
              <a:r>
                <a:rPr lang="en-US" sz="1400" dirty="0" smtClean="0">
                  <a:latin typeface="Arial" panose="020B0604020202020204" pitchFamily="34" charset="0"/>
                </a:rPr>
                <a:t>       </a:t>
              </a:r>
              <a:r>
                <a:rPr lang="ru-RU" sz="1400" dirty="0" smtClean="0">
                  <a:latin typeface="Arial" panose="020B0604020202020204" pitchFamily="34" charset="0"/>
                </a:rPr>
                <a:t>и </a:t>
              </a:r>
              <a:r>
                <a:rPr lang="ru-RU" sz="1400" dirty="0">
                  <a:latin typeface="Arial" panose="020B0604020202020204" pitchFamily="34" charset="0"/>
                </a:rPr>
                <a:t>имеются ограничения на совершение сделок либо приостановления операций</a:t>
              </a:r>
            </a:p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>
                  <a:latin typeface="Arial" panose="020B0604020202020204" pitchFamily="34" charset="0"/>
                </a:rPr>
                <a:t>отсутствие объема исковых требований, предъявленных к подрядной организации любыми лицами, превышающих  10% чистых активов подрядной организации (для индивидуального предпринимателя отсутствие исковых требований)</a:t>
              </a:r>
            </a:p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>
                  <a:latin typeface="Arial" panose="020B0604020202020204" pitchFamily="34" charset="0"/>
                </a:rPr>
                <a:t>по бухгалтерской (финансовой) отчетности чистые активы являются положительными и равны или превышают уставный капитал на последнюю отчетную дату для подрядной организации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9015" y="5372303"/>
              <a:ext cx="12650990" cy="1751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7175" lvl="0" indent="-171450" algn="just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542925" algn="l"/>
                </a:tabLst>
              </a:pPr>
              <a:r>
                <a:rPr lang="ru-RU" sz="1100" dirty="0" smtClean="0">
                  <a:latin typeface="Arial" panose="020B0604020202020204" pitchFamily="34" charset="0"/>
                </a:rPr>
                <a:t>Данные показатели не требуются при наличии ходатайства. </a:t>
              </a:r>
              <a:r>
                <a:rPr lang="ru-RU" sz="1100" dirty="0">
                  <a:latin typeface="Arial" panose="020B0604020202020204" pitchFamily="34" charset="0"/>
                </a:rPr>
                <a:t>Ходатайство - обязательный документ для включения в перечень рекомендуемых подрядных организаций, предоставляется сельской/городской администрацией или органом государственной власти регионального уровня (Министерства сельского хозяйства/Министерства строительства</a:t>
              </a:r>
              <a:r>
                <a:rPr lang="ru-RU" sz="1100" dirty="0" smtClean="0">
                  <a:latin typeface="Arial" panose="020B0604020202020204" pitchFamily="34" charset="0"/>
                </a:rPr>
                <a:t>).</a:t>
              </a:r>
            </a:p>
            <a:p>
              <a:pPr marL="257175" indent="-171450" algn="just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542925" algn="l"/>
                </a:tabLst>
              </a:pPr>
              <a:r>
                <a:rPr lang="ru-RU" sz="1100" dirty="0" smtClean="0">
                  <a:latin typeface="Arial" panose="020B0604020202020204" pitchFamily="34" charset="0"/>
                </a:rPr>
                <a:t>Денежные </a:t>
              </a:r>
              <a:r>
                <a:rPr lang="ru-RU" sz="1100" dirty="0">
                  <a:latin typeface="Arial" panose="020B0604020202020204" pitchFamily="34" charset="0"/>
                </a:rPr>
                <a:t>средства Подрядной </a:t>
              </a:r>
              <a:r>
                <a:rPr lang="ru-RU" sz="1100" dirty="0" smtClean="0">
                  <a:latin typeface="Arial" panose="020B0604020202020204" pitchFamily="34" charset="0"/>
                </a:rPr>
                <a:t>организации (при наличии Ходатайства) за </a:t>
              </a:r>
              <a:r>
                <a:rPr lang="ru-RU" sz="1100" dirty="0">
                  <a:latin typeface="Arial" panose="020B0604020202020204" pitchFamily="34" charset="0"/>
                </a:rPr>
                <a:t>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работ </a:t>
              </a:r>
              <a:r>
                <a:rPr lang="ru-RU" sz="1100" dirty="0" smtClean="0">
                  <a:latin typeface="Arial" panose="020B0604020202020204" pitchFamily="34" charset="0"/>
                </a:rPr>
                <a:t>(30% - после подписания </a:t>
              </a:r>
              <a:r>
                <a:rPr lang="ru-RU" sz="1100" dirty="0">
                  <a:latin typeface="Arial" panose="020B0604020202020204" pitchFamily="34" charset="0"/>
                </a:rPr>
                <a:t>Д</a:t>
              </a:r>
              <a:r>
                <a:rPr lang="ru-RU" sz="1100" dirty="0" smtClean="0">
                  <a:latin typeface="Arial" panose="020B0604020202020204" pitchFamily="34" charset="0"/>
                </a:rPr>
                <a:t>оговора подряда и сметы строительства, </a:t>
              </a:r>
              <a:r>
                <a:rPr lang="ru-RU" sz="1100" dirty="0">
                  <a:latin typeface="Arial" panose="020B0604020202020204" pitchFamily="34" charset="0"/>
                </a:rPr>
                <a:t>30% - возведение </a:t>
              </a:r>
              <a:r>
                <a:rPr lang="ru-RU" sz="1100" dirty="0" smtClean="0">
                  <a:latin typeface="Arial" panose="020B0604020202020204" pitchFamily="34" charset="0"/>
                </a:rPr>
                <a:t>фундамента, 40% - по </a:t>
              </a:r>
              <a:r>
                <a:rPr lang="ru-RU" sz="1100" dirty="0">
                  <a:latin typeface="Arial" panose="020B0604020202020204" pitchFamily="34" charset="0"/>
                </a:rPr>
                <a:t>факту завершения строительства жилого дома (объекта индивидуального жилищного строительства), подписания сторонами договора подряда акта приема-передачи выполненных работ по договору </a:t>
              </a:r>
              <a:r>
                <a:rPr lang="ru-RU" sz="1100" dirty="0" smtClean="0">
                  <a:latin typeface="Arial" panose="020B0604020202020204" pitchFamily="34" charset="0"/>
                </a:rPr>
                <a:t>подряда</a:t>
              </a:r>
            </a:p>
            <a:p>
              <a:pPr marL="257175" indent="-171450" algn="just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542925" algn="l"/>
                </a:tabLst>
              </a:pPr>
              <a:r>
                <a:rPr lang="ru-RU" sz="1100" dirty="0">
                  <a:latin typeface="Arial" panose="020B0604020202020204" pitchFamily="34" charset="0"/>
                </a:rPr>
                <a:t>Денежные средства Подрядной </a:t>
              </a:r>
              <a:r>
                <a:rPr lang="ru-RU" sz="1100" dirty="0" smtClean="0">
                  <a:latin typeface="Arial" panose="020B0604020202020204" pitchFamily="34" charset="0"/>
                </a:rPr>
                <a:t>организации (без Ходатайства) </a:t>
              </a:r>
              <a:r>
                <a:rPr lang="ru-RU" sz="1100" dirty="0">
                  <a:latin typeface="Arial" panose="020B0604020202020204" pitchFamily="34" charset="0"/>
                </a:rPr>
                <a:t>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работ (20%-фундаментные работы, 30% - возведение кровли и установка окон, 50%-по факту завершения строительства жилого дома (объекта индивидуального жилищного строительства), подписания сторонами договора подряда акта приема-передачи выполненных работ по договору </a:t>
              </a:r>
              <a:r>
                <a:rPr lang="ru-RU" sz="1100" dirty="0" smtClean="0">
                  <a:latin typeface="Arial" panose="020B0604020202020204" pitchFamily="34" charset="0"/>
                </a:rPr>
                <a:t>Подряда</a:t>
              </a:r>
              <a:endParaRPr lang="ru-RU" sz="14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881863" y="908720"/>
            <a:ext cx="1550841" cy="1345925"/>
            <a:chOff x="7617931" y="1373630"/>
            <a:chExt cx="1580425" cy="137160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7617931" y="1373630"/>
              <a:ext cx="1467889" cy="1371600"/>
              <a:chOff x="4768651" y="2627803"/>
              <a:chExt cx="1467889" cy="1371600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4768651" y="2627803"/>
                <a:ext cx="1371600" cy="1371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Rectangle 122"/>
              <p:cNvSpPr>
                <a:spLocks noChangeArrowheads="1"/>
              </p:cNvSpPr>
              <p:nvPr/>
            </p:nvSpPr>
            <p:spPr bwMode="auto">
              <a:xfrm>
                <a:off x="4865971" y="2890082"/>
                <a:ext cx="1370569" cy="73606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/>
              <a:p>
                <a:pPr marL="0" lvl="1" defTabSz="871538">
                  <a:lnSpc>
                    <a:spcPct val="95000"/>
                  </a:lnSpc>
                  <a:spcAft>
                    <a:spcPts val="600"/>
                  </a:spcAft>
                  <a:buClr>
                    <a:srgbClr val="000000"/>
                  </a:buClr>
                  <a:buSzPct val="125000"/>
                  <a:defRPr/>
                </a:pPr>
                <a:r>
                  <a:rPr lang="ru-RU" sz="4300" b="1" spc="-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4300" b="1" kern="800" spc="-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sz="4300" b="1" spc="-6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4768651" y="3481449"/>
                <a:ext cx="1377803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годовых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4999321" y="2665903"/>
                <a:ext cx="933449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8752195" y="1798777"/>
              <a:ext cx="446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ru-RU" sz="1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6312024" y="6610648"/>
            <a:ext cx="6487786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100" baseline="30000" dirty="0" smtClean="0">
                <a:latin typeface="Arial" panose="020B0604020202020204" pitchFamily="34" charset="0"/>
              </a:rPr>
              <a:t>1</a:t>
            </a:r>
            <a:r>
              <a:rPr lang="ru-RU" sz="1100" dirty="0">
                <a:latin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</a:rPr>
              <a:t>при </a:t>
            </a:r>
            <a:r>
              <a:rPr lang="ru-RU" sz="1100" dirty="0">
                <a:latin typeface="Arial" panose="020B0604020202020204" pitchFamily="34" charset="0"/>
              </a:rPr>
              <a:t>наличии личного страхования, при отсутствии личного страхования - 3% </a:t>
            </a:r>
            <a:r>
              <a:rPr lang="ru-RU" sz="1100" dirty="0" smtClean="0">
                <a:latin typeface="Arial" panose="020B0604020202020204" pitchFamily="34" charset="0"/>
              </a:rPr>
              <a:t>годовых</a:t>
            </a:r>
            <a:endParaRPr lang="ru-RU" sz="1100" dirty="0">
              <a:latin typeface="Arial" panose="020B0604020202020204" pitchFamily="34" charset="0"/>
            </a:endParaRPr>
          </a:p>
        </p:txBody>
      </p:sp>
      <p:sp>
        <p:nvSpPr>
          <p:cNvPr id="22" name="object 13"/>
          <p:cNvSpPr/>
          <p:nvPr/>
        </p:nvSpPr>
        <p:spPr>
          <a:xfrm>
            <a:off x="143776" y="620688"/>
            <a:ext cx="7056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0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2"/>
    </mc:Choice>
    <mc:Fallback xmlns="">
      <p:transition spd="slow" advTm="2243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367"/>
            <a:ext cx="12198204" cy="382778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</p:pic>
      <p:sp>
        <p:nvSpPr>
          <p:cNvPr id="12" name="object 9"/>
          <p:cNvSpPr txBox="1"/>
          <p:nvPr/>
        </p:nvSpPr>
        <p:spPr>
          <a:xfrm>
            <a:off x="41863" y="-30640"/>
            <a:ext cx="9265780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35663B"/>
                </a:solidFill>
              </a:rPr>
              <a:t>Общие требования к  подрядным организациям </a:t>
            </a:r>
            <a:endParaRPr lang="en-US" dirty="0" smtClean="0">
              <a:solidFill>
                <a:srgbClr val="35663B"/>
              </a:solidFill>
            </a:endParaRPr>
          </a:p>
          <a:p>
            <a:r>
              <a:rPr lang="ru-RU" dirty="0" smtClean="0">
                <a:solidFill>
                  <a:srgbClr val="35663B"/>
                </a:solidFill>
              </a:rPr>
              <a:t>и </a:t>
            </a:r>
            <a:r>
              <a:rPr lang="ru-RU" dirty="0">
                <a:solidFill>
                  <a:srgbClr val="35663B"/>
                </a:solidFill>
              </a:rPr>
              <a:t>субподрядным </a:t>
            </a:r>
            <a:r>
              <a:rPr lang="ru-RU" dirty="0" smtClean="0">
                <a:solidFill>
                  <a:srgbClr val="35663B"/>
                </a:solidFill>
              </a:rPr>
              <a:t>организациям</a:t>
            </a:r>
            <a:endParaRPr lang="ru-RU" dirty="0">
              <a:solidFill>
                <a:srgbClr val="35663B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0888066" y="980728"/>
            <a:ext cx="1550841" cy="1345925"/>
            <a:chOff x="7617931" y="1373630"/>
            <a:chExt cx="1580425" cy="137160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7617931" y="1373630"/>
              <a:ext cx="1467889" cy="1371600"/>
              <a:chOff x="4768651" y="2627803"/>
              <a:chExt cx="1467889" cy="1371600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4768651" y="2627803"/>
                <a:ext cx="1371600" cy="1371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Rectangle 122"/>
              <p:cNvSpPr>
                <a:spLocks noChangeArrowheads="1"/>
              </p:cNvSpPr>
              <p:nvPr/>
            </p:nvSpPr>
            <p:spPr bwMode="auto">
              <a:xfrm>
                <a:off x="4865971" y="2890082"/>
                <a:ext cx="1370569" cy="73606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/>
              <a:p>
                <a:pPr marL="0" lvl="1" defTabSz="871538">
                  <a:lnSpc>
                    <a:spcPct val="95000"/>
                  </a:lnSpc>
                  <a:spcAft>
                    <a:spcPts val="600"/>
                  </a:spcAft>
                  <a:buClr>
                    <a:srgbClr val="000000"/>
                  </a:buClr>
                  <a:buSzPct val="125000"/>
                  <a:defRPr/>
                </a:pPr>
                <a:r>
                  <a:rPr lang="ru-RU" sz="4300" b="1" spc="-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4300" b="1" kern="800" spc="-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sz="4300" b="1" spc="-6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4768651" y="3481449"/>
                <a:ext cx="1377803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годовых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4999321" y="2665903"/>
                <a:ext cx="933449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8752195" y="1798777"/>
              <a:ext cx="446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ru-RU" sz="1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584878" y="6371372"/>
            <a:ext cx="6487786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100" baseline="30000" dirty="0" smtClean="0">
                <a:latin typeface="Arial" panose="020B0604020202020204" pitchFamily="34" charset="0"/>
              </a:rPr>
              <a:t>1</a:t>
            </a:r>
            <a:r>
              <a:rPr lang="ru-RU" sz="1100" dirty="0">
                <a:latin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</a:rPr>
              <a:t>при </a:t>
            </a:r>
            <a:r>
              <a:rPr lang="ru-RU" sz="1100" dirty="0">
                <a:latin typeface="Arial" panose="020B0604020202020204" pitchFamily="34" charset="0"/>
              </a:rPr>
              <a:t>наличии личного страхования, при отсутствии личного страхования - 3% </a:t>
            </a:r>
            <a:r>
              <a:rPr lang="ru-RU" sz="1100" dirty="0" smtClean="0">
                <a:latin typeface="Arial" panose="020B0604020202020204" pitchFamily="34" charset="0"/>
              </a:rPr>
              <a:t>годовых</a:t>
            </a:r>
            <a:endParaRPr lang="ru-RU" sz="1100" dirty="0">
              <a:latin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863" y="2408158"/>
            <a:ext cx="8208912" cy="1956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>
              <a:spcAft>
                <a:spcPts val="400"/>
              </a:spcAft>
              <a:buFont typeface="Wingdings" panose="05000000000000000000" pitchFamily="2" charset="2"/>
              <a:buChar char="Ø"/>
              <a:tabLst>
                <a:tab pos="6996113" algn="l"/>
              </a:tabLst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подрядная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и субподрядная организация должны иметь статус действующих (не находиться на стадии реорганизации, ликвидации, не должно быть принято решение налогового органа о прекращении деятельности юридического лица);</a:t>
            </a:r>
          </a:p>
          <a:p>
            <a:pPr marL="177800" lvl="0" indent="-17780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неоконченных исполнительных производств на общую сумму требований более 300 000 рублей;</a:t>
            </a:r>
          </a:p>
          <a:p>
            <a:pPr marL="177800" lvl="0" indent="-17780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исков со стороны подрядной организации к субподрядной организации, а также со стороны субподрядной организации к подрядной организации,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убытков по результатам деятельности за последний завершенный финансовый год;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судебных исков, связанных с налоговыми правонарушениями, и/или подтвержденной информации о принятии судом к производству заявления о признании организации (ее учредителей) банкротом, о начале процедуры банкротства или ликвидации в соответствии с законодательством Российской Федерации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организации и главный бухгалтер не может иметь неснятую или непогашенную судимость за преступления в сфере экономической деятельности или преступления против государственной власти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863" y="4317765"/>
            <a:ext cx="11937805" cy="1803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реестре недобросовестных поставщиков, ведение которого осуществляется в соответствии с Федеральным законом 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18.07.2011 № 223 «О закупках товаров, работ, услуг отдельными видами юридических лиц», в реестре недобросовестных поставщиков (подрядчиков, исполнителей), ведение которого осуществляется в соответствии с Федеральным законом от 05.04.2013 № 44 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О контрактной системе в сфере закупок товаров, работ, услуг для обеспечения государственных и муниципальных нужд», отсутствуют сведения о юридическом лице - застройщике (в том числе о лице, исполняющем функции единоличного исполнительного органа юридического лица) в части исполнения им обязательств, предусмотренных контрактами или договорами, предметом которых является выполнение работ, оказание услуг в сфере строительства, реконструкции и капитального ремонта объектов капитального строительства или организации таких строительства, реконструкции и капитального ремонта либо приобретение у юридического лица жилых помещений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в открытых источниках негативной информации (включение в список недобросовестных строительных организаций профильных министерств и субъектов РФ, неисполнение обязательств, возбуждение в отношении учредителей подрядной организации уголовных дел и т.д.) о подрядной организации (ее учредителях);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наличие необходимых разрешительных документов (свидетельства, разрешения, лицензии) на право выполнения следующих работ: обеспечения централизованного или автономного электроснабжения, водоснабжения (в том числе по бурению водозаборных скважин), водоотведения, отопления, а в газифицированных районах также газоснабжения жилых домов (помещений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  <a:r>
              <a:rPr lang="ru-RU" sz="950" dirty="0">
                <a:latin typeface="Arial" panose="020B0604020202020204" pitchFamily="34" charset="0"/>
              </a:rPr>
              <a:t> </a:t>
            </a:r>
            <a:r>
              <a:rPr lang="ru-RU" sz="950" dirty="0" smtClean="0">
                <a:latin typeface="Arial" panose="020B0604020202020204" pitchFamily="34" charset="0"/>
              </a:rPr>
              <a:t>или наличие договора с уполномоченной организацией (например, с администрацией района) на проведение указанных работ.</a:t>
            </a:r>
          </a:p>
        </p:txBody>
      </p:sp>
      <p:sp>
        <p:nvSpPr>
          <p:cNvPr id="22" name="object 13"/>
          <p:cNvSpPr/>
          <p:nvPr/>
        </p:nvSpPr>
        <p:spPr>
          <a:xfrm>
            <a:off x="47328" y="908720"/>
            <a:ext cx="8496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3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2"/>
    </mc:Choice>
    <mc:Fallback xmlns="">
      <p:transition spd="slow" advTm="22432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 Office">
  <a:themeElements>
    <a:clrScheme name="РСХБ 1">
      <a:dk1>
        <a:srgbClr val="000000"/>
      </a:dk1>
      <a:lt1>
        <a:srgbClr val="FFFFFF"/>
      </a:lt1>
      <a:dk2>
        <a:srgbClr val="424242"/>
      </a:dk2>
      <a:lt2>
        <a:srgbClr val="E7E6E6"/>
      </a:lt2>
      <a:accent1>
        <a:srgbClr val="5DA338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T Services">
  <a:themeElements>
    <a:clrScheme name="makeIT Bright">
      <a:dk1>
        <a:srgbClr val="000000"/>
      </a:dk1>
      <a:lt1>
        <a:srgbClr val="FFFFFF"/>
      </a:lt1>
      <a:dk2>
        <a:srgbClr val="1F1F1F"/>
      </a:dk2>
      <a:lt2>
        <a:srgbClr val="6E6E6E"/>
      </a:lt2>
      <a:accent1>
        <a:srgbClr val="02779C"/>
      </a:accent1>
      <a:accent2>
        <a:srgbClr val="678893"/>
      </a:accent2>
      <a:accent3>
        <a:srgbClr val="EA4D3A"/>
      </a:accent3>
      <a:accent4>
        <a:srgbClr val="12848A"/>
      </a:accent4>
      <a:accent5>
        <a:srgbClr val="014F66"/>
      </a:accent5>
      <a:accent6>
        <a:srgbClr val="192828"/>
      </a:accent6>
      <a:hlink>
        <a:srgbClr val="0563C1"/>
      </a:hlink>
      <a:folHlink>
        <a:srgbClr val="954F72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 bwMode="auto">
        <a:solidFill>
          <a:srgbClr val="05889A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67ea8c4-e13b-4022-ae41-c146554f18f0">DRRB-25-3128</_dlc_DocId>
    <_dlc_DocIdUrl xmlns="667ea8c4-e13b-4022-ae41-c146554f18f0">
      <Url>https://portal/departments/drrb/_layouts/15/DocIdRedir.aspx?ID=DRRB-25-3128</Url>
      <Description>DRRB-25-3128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8964CC9E0EDB34386107033A95C442E" ma:contentTypeVersion="0" ma:contentTypeDescription="Создание документа." ma:contentTypeScope="" ma:versionID="b42b9bd8b3942b3458508d2fdf67ce26">
  <xsd:schema xmlns:xsd="http://www.w3.org/2001/XMLSchema" xmlns:xs="http://www.w3.org/2001/XMLSchema" xmlns:p="http://schemas.microsoft.com/office/2006/metadata/properties" xmlns:ns2="667ea8c4-e13b-4022-ae41-c146554f18f0" targetNamespace="http://schemas.microsoft.com/office/2006/metadata/properties" ma:root="true" ma:fieldsID="089ef0accd68cf71d77274146770523a" ns2:_="">
    <xsd:import namespace="667ea8c4-e13b-4022-ae41-c146554f18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ea8c4-e13b-4022-ae41-c146554f18f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65F892-53B7-4E06-B0C4-82993803D707}">
  <ds:schemaRefs>
    <ds:schemaRef ds:uri="http://purl.org/dc/terms/"/>
    <ds:schemaRef ds:uri="http://purl.org/dc/elements/1.1/"/>
    <ds:schemaRef ds:uri="667ea8c4-e13b-4022-ae41-c146554f18f0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2B029244-7593-4A46-9D1F-E7F56EDFD0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F66449-E84D-4E57-A9E1-2E00B170EC1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5587FB3-1FEE-4295-B3F0-1B035E1C40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7ea8c4-e13b-4022-ae41-c146554f18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41697</TotalTime>
  <Words>2059</Words>
  <Application>Microsoft Office PowerPoint</Application>
  <PresentationFormat>Широкоэкранный</PresentationFormat>
  <Paragraphs>230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6" baseType="lpstr">
      <vt:lpstr>Arial</vt:lpstr>
      <vt:lpstr>Arial Narrow</vt:lpstr>
      <vt:lpstr>Calibri</vt:lpstr>
      <vt:lpstr>Montserrat</vt:lpstr>
      <vt:lpstr>Montserrat ExtraBold</vt:lpstr>
      <vt:lpstr>Oswald</vt:lpstr>
      <vt:lpstr>Oswald bold</vt:lpstr>
      <vt:lpstr>Proxima Nova</vt:lpstr>
      <vt:lpstr>PT Sans</vt:lpstr>
      <vt:lpstr>Roboto Light</vt:lpstr>
      <vt:lpstr>Segoe UI</vt:lpstr>
      <vt:lpstr>Times New Roman</vt:lpstr>
      <vt:lpstr>Wingdings</vt:lpstr>
      <vt:lpstr>Тема Office</vt:lpstr>
      <vt:lpstr>IT Services</vt:lpstr>
      <vt:lpstr>Презентация PowerPoint</vt:lpstr>
      <vt:lpstr>Презентация PowerPoint</vt:lpstr>
      <vt:lpstr>  «Ипотечный кредит с льготной процентной ставкой для граждан Российской Федерации на строительство (приобретение) жилого помещения на сельских территориях» (далее – льготный ипотечный кредит, кредит) для приобретения объекта недвижимости большей стоимостью при соблюдении следующих условий: 1.  заемщики-супруги рассматриваются в качестве самостоятельных заемщиков и не привлекаются в качестве созаемщиков по кредитным договорам друг друга;  2. приобретаемый (строящийся) объект недвижимости, на который выдаются два льготных ипотечных кредита, должен соответствовать требованиям к объекту недвижимости в соответствии с требованиями Банка, включая требования по соответствию учетной норме площади;  3. объект недвижимости, средства на приобретение (строительство) которого выдаются по двум льготным ипотечным кредитам, должен приобретаться на правах общей совместной собственности по одному договору купли-продажи (договору долевого участия) с указанием в качестве покупателей обоих заемщиков;  4. заявка на выдачу льготного ипотечного кредита на приобретение (строительство) одного объекта недвижимости **(жилого помещения (жилого дома) подается каждым заемщиком;  5. первоначальный взнос по каждому из двух кредитов на приобретение (строительство) одного объекта недвижимости для каждого заемщика будет составлять 10% от стоимости такого объекта недвижимости, соответственно  сумма двух  кредитов должна составлять не более 80% (включительно) от стоимости приобретаемого объекта недвижимости**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Типовой портрет клиента</dc:title>
  <dc:creator>Microsoft Office User</dc:creator>
  <cp:lastModifiedBy>Александрова Ольга Владимировна</cp:lastModifiedBy>
  <cp:revision>1830</cp:revision>
  <cp:lastPrinted>2020-02-04T09:48:35Z</cp:lastPrinted>
  <dcterms:created xsi:type="dcterms:W3CDTF">2019-06-12T06:44:14Z</dcterms:created>
  <dcterms:modified xsi:type="dcterms:W3CDTF">2021-02-08T09:44:59Z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0x01010088964CC9E0EDB34386107033A95C442E</vt:lpwstr>
  </property>
  <property fmtid="{D5CDD505-2E9C-101B-9397-08002B2CF9AE}" pid="3" name="_dlc_DocIdItemGuid">
    <vt:lpwstr>cd1ab0f0-97ec-49c3-b368-e578924ef95e</vt:lpwstr>
  </property>
</Properties>
</file>